
<file path=[Content_Types].xml><?xml version="1.0" encoding="utf-8"?>
<Types xmlns="http://schemas.openxmlformats.org/package/2006/content-types">
  <Default Extension="png" ContentType="image/png"/>
  <Default Extension="jfif" ContentType="image/jpe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notesMasterIdLst>
    <p:notesMasterId r:id="rId22"/>
  </p:notesMasterIdLst>
  <p:sldIdLst>
    <p:sldId id="262" r:id="rId2"/>
    <p:sldId id="264" r:id="rId3"/>
    <p:sldId id="266" r:id="rId4"/>
    <p:sldId id="261" r:id="rId5"/>
    <p:sldId id="259" r:id="rId6"/>
    <p:sldId id="271" r:id="rId7"/>
    <p:sldId id="281" r:id="rId8"/>
    <p:sldId id="283" r:id="rId9"/>
    <p:sldId id="284" r:id="rId10"/>
    <p:sldId id="285" r:id="rId11"/>
    <p:sldId id="273" r:id="rId12"/>
    <p:sldId id="282" r:id="rId13"/>
    <p:sldId id="280" r:id="rId14"/>
    <p:sldId id="275" r:id="rId15"/>
    <p:sldId id="286" r:id="rId16"/>
    <p:sldId id="290" r:id="rId17"/>
    <p:sldId id="291" r:id="rId18"/>
    <p:sldId id="292" r:id="rId19"/>
    <p:sldId id="289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E6D"/>
    <a:srgbClr val="EE3AAE"/>
    <a:srgbClr val="BC95C7"/>
    <a:srgbClr val="F175EB"/>
    <a:srgbClr val="A682E6"/>
    <a:srgbClr val="7B4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21C91-FD30-4B52-A98A-B9E9D536792D}" type="datetimeFigureOut">
              <a:rPr lang="fr-FR" smtClean="0"/>
              <a:t>03/03/2023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55F15-143C-4081-B997-FEBF30EF4C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613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12E6E-8FDA-3F40-872A-81E835234D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25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702A-64DF-4469-9F70-4A32E55AC3BA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1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0DE2-0B78-4F32-8524-F8E41A595B75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9463-BB25-4E73-8D21-1BD4BF85C57F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61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e de titre avec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9"/>
            <a:ext cx="5384800" cy="9334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2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fld id="{9BFE06F5-641D-47E3-8D5B-2C98B0DE97B8}" type="datetime8">
              <a:rPr lang="fr-BE" smtClean="0"/>
              <a:t>03-03-23 12:49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74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779497"/>
            <a:ext cx="41148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6525" y="174814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56510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9ED-654D-417A-888B-9F0391009417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1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D63F-2D42-486A-ABC0-22D6B14F3623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58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B5BD5-9602-412D-ACB0-217544F71E35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8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99D9-58E5-4614-8639-448845474219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41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F263-AF06-40D1-9356-9A235960D7F2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5560-1ADB-4D59-B196-0F43BDB41033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5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CC73AD2-4429-4B81-8CAE-8C0EE000E580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9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CBDAB-2FA9-46F7-8649-C703B2B7F50B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2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75332C-9589-43C7-A2BD-728E1CC8F571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93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1079370" y="333756"/>
            <a:ext cx="4137806" cy="3794513"/>
          </a:xfrm>
        </p:spPr>
        <p:txBody>
          <a:bodyPr anchor="ctr">
            <a:normAutofit/>
          </a:bodyPr>
          <a:lstStyle/>
          <a:p>
            <a:pPr algn="ctr">
              <a:spcBef>
                <a:spcPts val="600"/>
              </a:spcBef>
            </a:pPr>
            <a:r>
              <a:rPr lang="fr-FR" sz="4800" b="1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alatino"/>
                <a:ea typeface="+mn-ea"/>
                <a:cs typeface="Palatino"/>
              </a:rPr>
              <a:t>School</a:t>
            </a:r>
            <a:r>
              <a:rPr lang="fr-FR" sz="4800" b="1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alatino"/>
                <a:ea typeface="+mn-ea"/>
                <a:cs typeface="Palatino"/>
              </a:rPr>
              <a:t> Management</a:t>
            </a:r>
            <a:br>
              <a:rPr lang="fr-FR" sz="4800" b="1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alatino"/>
                <a:ea typeface="+mn-ea"/>
                <a:cs typeface="Palatino"/>
              </a:rPr>
            </a:br>
            <a:r>
              <a:rPr lang="fr-FR" sz="4800" b="1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alatino"/>
                <a:ea typeface="+mn-ea"/>
                <a:cs typeface="Palatino"/>
              </a:rPr>
              <a:t>System</a:t>
            </a:r>
            <a:endParaRPr lang="fr-FR" sz="48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Palatino"/>
              <a:ea typeface="+mn-ea"/>
              <a:cs typeface="Palatino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708279" y="6477769"/>
            <a:ext cx="1232647" cy="365125"/>
          </a:xfrm>
        </p:spPr>
        <p:txBody>
          <a:bodyPr/>
          <a:lstStyle/>
          <a:p>
            <a:fld id="{DCEB7DD3-7300-49DB-B835-FB2CCF2F346C}" type="datetime8">
              <a:rPr lang="fr-BE" smtClean="0"/>
              <a:t>03-03-23 12:49</a:t>
            </a:fld>
            <a:endParaRPr lang="en-US" dirty="0"/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" b="463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6165850" y="2377440"/>
            <a:ext cx="2743201" cy="203911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69916" y="228600"/>
            <a:ext cx="2743201" cy="203911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9" y="228600"/>
            <a:ext cx="2743201" cy="19999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5" y="5196581"/>
            <a:ext cx="2183436" cy="6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0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45" y="1198972"/>
            <a:ext cx="9985103" cy="4601677"/>
          </a:xfrm>
        </p:spPr>
      </p:pic>
      <p:sp>
        <p:nvSpPr>
          <p:cNvPr id="5" name="ZoneTexte 4"/>
          <p:cNvSpPr txBox="1"/>
          <p:nvPr/>
        </p:nvSpPr>
        <p:spPr>
          <a:xfrm>
            <a:off x="3423252" y="310617"/>
            <a:ext cx="5879687" cy="70788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660066"/>
                </a:solidFill>
                <a:latin typeface="Palatino"/>
                <a:cs typeface="Palatino"/>
              </a:rPr>
              <a:t>6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- </a:t>
            </a:r>
            <a:r>
              <a:rPr lang="fr-FR" sz="4000" dirty="0" err="1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Technical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 architecture 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9" y="4833257"/>
            <a:ext cx="1307263" cy="1307263"/>
          </a:xfrm>
          <a:prstGeom prst="rect">
            <a:avLst/>
          </a:prstGeom>
        </p:spPr>
      </p:pic>
      <p:sp>
        <p:nvSpPr>
          <p:cNvPr id="10" name="Flèche vers le haut 9"/>
          <p:cNvSpPr/>
          <p:nvPr/>
        </p:nvSpPr>
        <p:spPr>
          <a:xfrm>
            <a:off x="2429447" y="4219303"/>
            <a:ext cx="182880" cy="6008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bas 10"/>
          <p:cNvSpPr/>
          <p:nvPr/>
        </p:nvSpPr>
        <p:spPr>
          <a:xfrm>
            <a:off x="2965389" y="4251959"/>
            <a:ext cx="169817" cy="561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854" y="4804241"/>
            <a:ext cx="1274594" cy="1274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Flèche courbée vers la droite 12"/>
          <p:cNvSpPr/>
          <p:nvPr/>
        </p:nvSpPr>
        <p:spPr>
          <a:xfrm>
            <a:off x="4807131" y="3775165"/>
            <a:ext cx="353602" cy="10290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Flèche courbée vers la droite 14"/>
          <p:cNvSpPr/>
          <p:nvPr/>
        </p:nvSpPr>
        <p:spPr>
          <a:xfrm rot="10800000">
            <a:off x="5978012" y="4219303"/>
            <a:ext cx="353602" cy="10290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72CF-9693-4729-B09E-A258498116C9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4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85" y="1093237"/>
            <a:ext cx="3741134" cy="37411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900063" y="1093237"/>
            <a:ext cx="2274609" cy="227460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786712" y="3446410"/>
            <a:ext cx="1387960" cy="138796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glow rad="228600">
              <a:srgbClr val="F175EB">
                <a:alpha val="40000"/>
              </a:srgb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3900063" y="4026286"/>
            <a:ext cx="808084" cy="80808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3900063" y="3446410"/>
            <a:ext cx="808084" cy="49757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orme libre 33"/>
          <p:cNvSpPr/>
          <p:nvPr/>
        </p:nvSpPr>
        <p:spPr>
          <a:xfrm>
            <a:off x="5671286" y="5587397"/>
            <a:ext cx="1044000" cy="281590"/>
          </a:xfrm>
          <a:custGeom>
            <a:avLst/>
            <a:gdLst>
              <a:gd name="connsiteX0" fmla="*/ 0 w 1044000"/>
              <a:gd name="connsiteY0" fmla="*/ 0 h 281590"/>
              <a:gd name="connsiteX1" fmla="*/ 1044000 w 1044000"/>
              <a:gd name="connsiteY1" fmla="*/ 0 h 281590"/>
              <a:gd name="connsiteX2" fmla="*/ 1044000 w 1044000"/>
              <a:gd name="connsiteY2" fmla="*/ 281590 h 281590"/>
              <a:gd name="connsiteX3" fmla="*/ 0 w 1044000"/>
              <a:gd name="connsiteY3" fmla="*/ 281590 h 281590"/>
              <a:gd name="connsiteX4" fmla="*/ 0 w 1044000"/>
              <a:gd name="connsiteY4" fmla="*/ 0 h 28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000" h="281590">
                <a:moveTo>
                  <a:pt x="0" y="0"/>
                </a:moveTo>
                <a:lnTo>
                  <a:pt x="1044000" y="0"/>
                </a:lnTo>
                <a:lnTo>
                  <a:pt x="1044000" y="281590"/>
                </a:lnTo>
                <a:lnTo>
                  <a:pt x="0" y="2815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2496" tIns="147320" rIns="412496" bIns="0" numCol="1" spcCol="1270" anchor="ctr" anchorCtr="0">
            <a:noAutofit/>
          </a:bodyPr>
          <a:lstStyle/>
          <a:p>
            <a:pPr lvl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5800" kern="1200"/>
          </a:p>
        </p:txBody>
      </p:sp>
      <p:sp>
        <p:nvSpPr>
          <p:cNvPr id="46" name="ZoneTexte 45"/>
          <p:cNvSpPr txBox="1"/>
          <p:nvPr/>
        </p:nvSpPr>
        <p:spPr>
          <a:xfrm>
            <a:off x="3213195" y="250398"/>
            <a:ext cx="546098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7-Tools and </a:t>
            </a:r>
            <a:r>
              <a:rPr lang="fr-FR" sz="4000" dirty="0" err="1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technology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58126" y="2303467"/>
            <a:ext cx="3741134" cy="3741134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effectLst>
            <a:glow rad="139700">
              <a:srgbClr val="A682E6">
                <a:alpha val="40000"/>
              </a:srgb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Rectangle 47"/>
          <p:cNvSpPr/>
          <p:nvPr/>
        </p:nvSpPr>
        <p:spPr>
          <a:xfrm>
            <a:off x="9937604" y="2303467"/>
            <a:ext cx="2274609" cy="2274609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Rectangle 48"/>
          <p:cNvSpPr/>
          <p:nvPr/>
        </p:nvSpPr>
        <p:spPr>
          <a:xfrm>
            <a:off x="10824253" y="4656640"/>
            <a:ext cx="1387960" cy="138796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Rectangle 49"/>
          <p:cNvSpPr/>
          <p:nvPr/>
        </p:nvSpPr>
        <p:spPr>
          <a:xfrm>
            <a:off x="9937604" y="5236516"/>
            <a:ext cx="808084" cy="808084"/>
          </a:xfrm>
          <a:prstGeom prst="rect">
            <a:avLst/>
          </a:prstGeom>
          <a:blipFill>
            <a:blip r:embed="rId10"/>
            <a:srcRect/>
            <a:stretch>
              <a:fillRect/>
            </a:stretch>
          </a:blip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Rectangle 50"/>
          <p:cNvSpPr/>
          <p:nvPr/>
        </p:nvSpPr>
        <p:spPr>
          <a:xfrm>
            <a:off x="9937604" y="4656640"/>
            <a:ext cx="808084" cy="4975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CF86-0B42-4F11-ACDC-3D107E5EE3A1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2" y="260001"/>
            <a:ext cx="10633166" cy="5946898"/>
          </a:xfrm>
        </p:spPr>
      </p:pic>
      <p:sp>
        <p:nvSpPr>
          <p:cNvPr id="7" name="ZoneTexte 6"/>
          <p:cNvSpPr txBox="1"/>
          <p:nvPr/>
        </p:nvSpPr>
        <p:spPr>
          <a:xfrm>
            <a:off x="1998233" y="2299063"/>
            <a:ext cx="116259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Access page</a:t>
            </a:r>
            <a:endParaRPr lang="fr-FR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1922930" y="3522618"/>
            <a:ext cx="127862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Notification page</a:t>
            </a:r>
            <a:endParaRPr lang="fr-FR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4611190" y="3233450"/>
            <a:ext cx="13454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Profile page</a:t>
            </a:r>
            <a:endParaRPr lang="fr-FR" sz="1200" dirty="0"/>
          </a:p>
        </p:txBody>
      </p:sp>
      <p:sp>
        <p:nvSpPr>
          <p:cNvPr id="10" name="ZoneTexte 9"/>
          <p:cNvSpPr txBox="1"/>
          <p:nvPr/>
        </p:nvSpPr>
        <p:spPr>
          <a:xfrm>
            <a:off x="4413325" y="4453892"/>
            <a:ext cx="17765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Notifications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166092" y="2293044"/>
            <a:ext cx="13454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Message page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7139069" y="3492988"/>
            <a:ext cx="13454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200" dirty="0" err="1" smtClean="0"/>
              <a:t>Response</a:t>
            </a:r>
            <a:r>
              <a:rPr lang="fr-FR" sz="1200" dirty="0" smtClean="0"/>
              <a:t>  page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611190" y="5620546"/>
            <a:ext cx="13454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Download</a:t>
            </a:r>
            <a:r>
              <a:rPr lang="fr-FR" sz="1200" dirty="0" smtClean="0"/>
              <a:t> files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175157" y="33191"/>
            <a:ext cx="3693640" cy="70788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latin typeface="Palatino"/>
                <a:cs typeface="Palatino"/>
              </a:rPr>
              <a:t>8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-User Journey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cxnSp>
        <p:nvCxnSpPr>
          <p:cNvPr id="17" name="Connecteur en angle 16"/>
          <p:cNvCxnSpPr/>
          <p:nvPr/>
        </p:nvCxnSpPr>
        <p:spPr>
          <a:xfrm>
            <a:off x="8323729" y="3371949"/>
            <a:ext cx="1237130" cy="715957"/>
          </a:xfrm>
          <a:prstGeom prst="bentConnector3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794070" y="1961121"/>
            <a:ext cx="116259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Login page</a:t>
            </a:r>
            <a:endParaRPr lang="fr-FR" sz="1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7166092" y="4753951"/>
            <a:ext cx="13454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Download</a:t>
            </a:r>
            <a:endParaRPr lang="fr-FR" sz="1200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E275-D1E0-4ED3-9CAA-F568531031DA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Ellipse 1"/>
          <p:cNvSpPr/>
          <p:nvPr/>
        </p:nvSpPr>
        <p:spPr>
          <a:xfrm>
            <a:off x="4794070" y="1685109"/>
            <a:ext cx="953587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008951" y="2087438"/>
            <a:ext cx="953587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922930" y="3330261"/>
            <a:ext cx="1278624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4794070" y="3012342"/>
            <a:ext cx="953587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708049" y="4255165"/>
            <a:ext cx="1278624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7392003" y="2023498"/>
            <a:ext cx="953587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7336332" y="3199179"/>
            <a:ext cx="1278624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9452958" y="2633519"/>
            <a:ext cx="1194672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9249351" y="3908151"/>
            <a:ext cx="1601885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4708049" y="5457542"/>
            <a:ext cx="1278624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7251642" y="4665796"/>
            <a:ext cx="1278624" cy="757645"/>
          </a:xfrm>
          <a:prstGeom prst="ellipse">
            <a:avLst/>
          </a:prstGeom>
          <a:noFill/>
          <a:ln w="57150">
            <a:solidFill>
              <a:srgbClr val="A20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4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" y="1115722"/>
            <a:ext cx="10220960" cy="4924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ZoneTexte 2"/>
          <p:cNvSpPr txBox="1"/>
          <p:nvPr/>
        </p:nvSpPr>
        <p:spPr>
          <a:xfrm>
            <a:off x="4135327" y="352698"/>
            <a:ext cx="357982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latin typeface="Palatino"/>
                <a:cs typeface="Palatino"/>
              </a:rPr>
              <a:t>9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-Methogology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30" y="3917602"/>
            <a:ext cx="1162441" cy="1104774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947E-DD3E-446C-B2F1-F72711BCFCE1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25" y="3041239"/>
            <a:ext cx="4286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9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135327" y="352698"/>
            <a:ext cx="349326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latin typeface="Palatino"/>
                <a:cs typeface="Palatino"/>
              </a:rPr>
              <a:t>10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-Challenges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5"/>
          <a:stretch/>
        </p:blipFill>
        <p:spPr>
          <a:xfrm>
            <a:off x="3506224" y="1846263"/>
            <a:ext cx="5220916" cy="4058148"/>
          </a:xfrm>
        </p:spPr>
      </p:pic>
      <p:sp>
        <p:nvSpPr>
          <p:cNvPr id="10" name="Bulle ronde 9"/>
          <p:cNvSpPr/>
          <p:nvPr/>
        </p:nvSpPr>
        <p:spPr>
          <a:xfrm>
            <a:off x="1763486" y="2521131"/>
            <a:ext cx="2129246" cy="1071154"/>
          </a:xfrm>
          <a:prstGeom prst="wedgeEllipseCallout">
            <a:avLst>
              <a:gd name="adj1" fmla="val 92664"/>
              <a:gd name="adj2" fmla="val 92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</a:t>
            </a:r>
            <a:r>
              <a:rPr lang="en-US" sz="1600" dirty="0" smtClean="0">
                <a:solidFill>
                  <a:schemeClr val="tx1"/>
                </a:solidFill>
              </a:rPr>
              <a:t>repare </a:t>
            </a:r>
            <a:r>
              <a:rPr lang="en-US" sz="1600" dirty="0">
                <a:solidFill>
                  <a:schemeClr val="tx1"/>
                </a:solidFill>
              </a:rPr>
              <a:t>4 different types of templates for each user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1" name="Bulle ronde 10"/>
          <p:cNvSpPr/>
          <p:nvPr/>
        </p:nvSpPr>
        <p:spPr>
          <a:xfrm>
            <a:off x="8477677" y="1985554"/>
            <a:ext cx="2129246" cy="1071154"/>
          </a:xfrm>
          <a:prstGeom prst="wedgeEllipseCallout">
            <a:avLst>
              <a:gd name="adj1" fmla="val -109790"/>
              <a:gd name="adj2" fmla="val 5640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Manage </a:t>
            </a:r>
            <a:r>
              <a:rPr lang="fr-FR" sz="1400" dirty="0" err="1" smtClean="0">
                <a:solidFill>
                  <a:schemeClr val="tx1"/>
                </a:solidFill>
              </a:rPr>
              <a:t>our</a:t>
            </a:r>
            <a:r>
              <a:rPr lang="fr-FR" sz="1400" dirty="0" smtClean="0">
                <a:solidFill>
                  <a:schemeClr val="tx1"/>
                </a:solidFill>
              </a:rPr>
              <a:t> one-to-</a:t>
            </a:r>
            <a:r>
              <a:rPr lang="fr-FR" sz="1400" dirty="0" err="1" smtClean="0">
                <a:solidFill>
                  <a:schemeClr val="tx1"/>
                </a:solidFill>
              </a:rPr>
              <a:t>ones</a:t>
            </a:r>
            <a:r>
              <a:rPr lang="fr-FR" sz="1400" dirty="0" smtClean="0">
                <a:solidFill>
                  <a:schemeClr val="tx1"/>
                </a:solidFill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</a:rPr>
              <a:t>with</a:t>
            </a:r>
            <a:r>
              <a:rPr lang="fr-FR" sz="1400" dirty="0" smtClean="0">
                <a:solidFill>
                  <a:schemeClr val="tx1"/>
                </a:solidFill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</a:rPr>
              <a:t>our</a:t>
            </a:r>
            <a:r>
              <a:rPr lang="fr-FR" sz="1400" dirty="0" smtClean="0">
                <a:solidFill>
                  <a:schemeClr val="tx1"/>
                </a:solidFill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</a:rPr>
              <a:t>instructor</a:t>
            </a:r>
            <a:r>
              <a:rPr lang="fr-FR" sz="1400" dirty="0" smtClean="0">
                <a:solidFill>
                  <a:schemeClr val="tx1"/>
                </a:solidFill>
              </a:rPr>
              <a:t> to </a:t>
            </a:r>
            <a:r>
              <a:rPr lang="fr-FR" sz="1400" dirty="0" err="1" smtClean="0">
                <a:solidFill>
                  <a:schemeClr val="tx1"/>
                </a:solidFill>
              </a:rPr>
              <a:t>be</a:t>
            </a:r>
            <a:r>
              <a:rPr lang="fr-FR" sz="1400" dirty="0" smtClean="0">
                <a:solidFill>
                  <a:schemeClr val="tx1"/>
                </a:solidFill>
              </a:rPr>
              <a:t> more productif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Bulle ronde 11"/>
          <p:cNvSpPr/>
          <p:nvPr/>
        </p:nvSpPr>
        <p:spPr>
          <a:xfrm>
            <a:off x="8477677" y="4585063"/>
            <a:ext cx="2351432" cy="1319348"/>
          </a:xfrm>
          <a:prstGeom prst="wedgeEllipseCallout">
            <a:avLst>
              <a:gd name="adj1" fmla="val -122059"/>
              <a:gd name="adj2" fmla="val -4603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/>
              <a:t>Manage </a:t>
            </a:r>
            <a:r>
              <a:rPr lang="fr-FR" altLang="fr-FR" sz="1400" dirty="0" err="1"/>
              <a:t>our</a:t>
            </a:r>
            <a:r>
              <a:rPr lang="fr-FR" altLang="fr-FR" sz="1400" dirty="0"/>
              <a:t> </a:t>
            </a:r>
            <a:r>
              <a:rPr lang="fr-FR" altLang="fr-FR" sz="1400" dirty="0" err="1"/>
              <a:t>schedule</a:t>
            </a:r>
            <a:r>
              <a:rPr lang="fr-FR" altLang="fr-FR" sz="1400" dirty="0"/>
              <a:t> </a:t>
            </a:r>
            <a:r>
              <a:rPr lang="fr-FR" altLang="fr-FR" sz="1400" dirty="0" err="1"/>
              <a:t>between</a:t>
            </a:r>
            <a:r>
              <a:rPr lang="fr-FR" altLang="fr-FR" sz="1400" dirty="0"/>
              <a:t> </a:t>
            </a:r>
            <a:r>
              <a:rPr lang="fr-FR" altLang="fr-FR" sz="1400" dirty="0" err="1"/>
              <a:t>our</a:t>
            </a:r>
            <a:r>
              <a:rPr lang="fr-FR" altLang="fr-FR" sz="1400" dirty="0"/>
              <a:t> </a:t>
            </a:r>
            <a:r>
              <a:rPr lang="fr-FR" altLang="fr-FR" sz="1400" dirty="0" err="1"/>
              <a:t>family</a:t>
            </a:r>
            <a:r>
              <a:rPr lang="fr-FR" altLang="fr-FR" sz="1400" dirty="0"/>
              <a:t> </a:t>
            </a:r>
            <a:r>
              <a:rPr lang="fr-FR" altLang="fr-FR" sz="1400" dirty="0" err="1"/>
              <a:t>our</a:t>
            </a:r>
            <a:r>
              <a:rPr lang="fr-FR" altLang="fr-FR" sz="1400" dirty="0"/>
              <a:t> </a:t>
            </a:r>
            <a:r>
              <a:rPr lang="fr-FR" altLang="fr-FR" sz="1400" dirty="0" err="1"/>
              <a:t>work</a:t>
            </a:r>
            <a:r>
              <a:rPr lang="fr-FR" altLang="fr-FR" sz="1400" dirty="0"/>
              <a:t> and </a:t>
            </a:r>
            <a:r>
              <a:rPr lang="fr-FR" altLang="fr-FR" sz="1400" dirty="0" err="1"/>
              <a:t>our</a:t>
            </a:r>
            <a:r>
              <a:rPr lang="fr-FR" altLang="fr-FR" sz="1400" dirty="0"/>
              <a:t> </a:t>
            </a:r>
            <a:r>
              <a:rPr lang="fr-FR" altLang="fr-FR" sz="1400" dirty="0" err="1"/>
              <a:t>bootcamp</a:t>
            </a:r>
            <a:r>
              <a:rPr lang="fr-FR" altLang="fr-FR" sz="1400" dirty="0"/>
              <a:t> </a:t>
            </a:r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1AE4-24F4-4498-908F-CA8E7F6E5A52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62" y="923925"/>
            <a:ext cx="56292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9ED-654D-417A-888B-9F0391009417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135327" y="352698"/>
            <a:ext cx="481484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latin typeface="Palatino"/>
                <a:cs typeface="Palatino"/>
              </a:rPr>
              <a:t>11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- </a:t>
            </a:r>
            <a:r>
              <a:rPr lang="fr-FR" sz="4000" dirty="0" err="1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Video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 </a:t>
            </a:r>
            <a:r>
              <a:rPr lang="fr-FR" sz="4000" dirty="0" err="1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Recording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3" name="simple us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638"/>
          <a:stretch/>
        </p:blipFill>
        <p:spPr>
          <a:xfrm>
            <a:off x="362975" y="169818"/>
            <a:ext cx="11711657" cy="6378568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8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9ED-654D-417A-888B-9F0391009417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135327" y="156753"/>
            <a:ext cx="481484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latin typeface="Palatino"/>
                <a:cs typeface="Palatino"/>
              </a:rPr>
              <a:t>11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- </a:t>
            </a:r>
            <a:r>
              <a:rPr lang="fr-FR" sz="4000" dirty="0" err="1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Video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 </a:t>
            </a:r>
            <a:r>
              <a:rPr lang="fr-FR" sz="4000" dirty="0" err="1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Recording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7" name="par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286"/>
          <a:stretch/>
        </p:blipFill>
        <p:spPr>
          <a:xfrm>
            <a:off x="449076" y="166787"/>
            <a:ext cx="11346683" cy="6292998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273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9ED-654D-417A-888B-9F0391009417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135327" y="352698"/>
            <a:ext cx="481484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latin typeface="Palatino"/>
                <a:cs typeface="Palatino"/>
              </a:rPr>
              <a:t>11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- </a:t>
            </a:r>
            <a:r>
              <a:rPr lang="fr-FR" sz="4000" dirty="0" err="1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Video</a:t>
            </a:r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 </a:t>
            </a:r>
            <a:r>
              <a:rPr lang="fr-FR" sz="4000" dirty="0" err="1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Recording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3" name="teach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970"/>
          <a:stretch/>
        </p:blipFill>
        <p:spPr>
          <a:xfrm>
            <a:off x="478125" y="121024"/>
            <a:ext cx="11284296" cy="6338761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10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9ED-654D-417A-888B-9F0391009417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26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89ED-654D-417A-888B-9F0391009417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98126" y="2032485"/>
            <a:ext cx="6714308" cy="3871926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fr-FR" sz="2800" dirty="0" err="1" smtClean="0"/>
              <a:t>Deployment</a:t>
            </a:r>
            <a:r>
              <a:rPr lang="fr-FR" sz="2800" dirty="0" smtClean="0"/>
              <a:t> of </a:t>
            </a:r>
            <a:r>
              <a:rPr lang="fr-FR" sz="2800" dirty="0" err="1" smtClean="0"/>
              <a:t>our</a:t>
            </a:r>
            <a:r>
              <a:rPr lang="fr-FR" sz="2800" dirty="0" smtClean="0"/>
              <a:t> application</a:t>
            </a:r>
          </a:p>
          <a:p>
            <a:pPr marL="0" indent="0" algn="just">
              <a:buNone/>
            </a:pPr>
            <a:endParaRPr lang="fr-FR" sz="2800" dirty="0"/>
          </a:p>
          <a:p>
            <a:pPr marL="0" indent="0" algn="just">
              <a:buNone/>
            </a:pPr>
            <a:endParaRPr lang="fr-FR" sz="2800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fr-FR" sz="2800" dirty="0" err="1" smtClean="0"/>
              <a:t>Integrate</a:t>
            </a:r>
            <a:r>
              <a:rPr lang="fr-FR" sz="2800" dirty="0" smtClean="0"/>
              <a:t> a new module for </a:t>
            </a:r>
            <a:r>
              <a:rPr lang="fr-FR" sz="2800" dirty="0" err="1" smtClean="0"/>
              <a:t>disabled</a:t>
            </a:r>
            <a:r>
              <a:rPr lang="fr-FR" sz="2800" dirty="0" smtClean="0"/>
              <a:t> </a:t>
            </a:r>
            <a:r>
              <a:rPr lang="fr-FR" sz="2800" dirty="0" err="1" smtClean="0"/>
              <a:t>person</a:t>
            </a:r>
            <a:endParaRPr lang="fr-FR" sz="2800" dirty="0" smtClean="0"/>
          </a:p>
          <a:p>
            <a:pPr algn="just">
              <a:buFont typeface="Wingdings" panose="05000000000000000000" pitchFamily="2" charset="2"/>
              <a:buChar char="§"/>
            </a:pPr>
            <a:endParaRPr lang="fr-FR" sz="2800" dirty="0"/>
          </a:p>
          <a:p>
            <a:pPr algn="just">
              <a:buFont typeface="Wingdings" panose="05000000000000000000" pitchFamily="2" charset="2"/>
              <a:buChar char="§"/>
            </a:pPr>
            <a:endParaRPr lang="fr-FR" sz="2800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fr-FR" sz="2800" dirty="0" err="1" smtClean="0"/>
              <a:t>Integrate</a:t>
            </a:r>
            <a:r>
              <a:rPr lang="fr-FR" sz="2800" dirty="0" smtClean="0"/>
              <a:t> a new module for online </a:t>
            </a:r>
            <a:r>
              <a:rPr lang="fr-FR" sz="2800" dirty="0" err="1" smtClean="0"/>
              <a:t>homework</a:t>
            </a:r>
            <a:r>
              <a:rPr lang="fr-FR" sz="2800" dirty="0" smtClean="0"/>
              <a:t> and </a:t>
            </a:r>
            <a:r>
              <a:rPr lang="fr-FR" sz="2800" dirty="0" err="1" smtClean="0"/>
              <a:t>automatic</a:t>
            </a:r>
            <a:r>
              <a:rPr lang="fr-FR" sz="2800" dirty="0" smtClean="0"/>
              <a:t> correction,</a:t>
            </a:r>
            <a:endParaRPr lang="fr-FR" sz="2800" dirty="0" smtClean="0"/>
          </a:p>
          <a:p>
            <a:pPr marL="0" indent="0" algn="just">
              <a:buNone/>
            </a:pPr>
            <a:endParaRPr lang="fr-FR" sz="2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84" y="2032485"/>
            <a:ext cx="2991627" cy="1371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84" y="4170440"/>
            <a:ext cx="2991627" cy="1371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ZoneTexte 8"/>
          <p:cNvSpPr txBox="1"/>
          <p:nvPr/>
        </p:nvSpPr>
        <p:spPr>
          <a:xfrm>
            <a:off x="4135327" y="352698"/>
            <a:ext cx="315182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latin typeface="Palatino"/>
                <a:cs typeface="Palatino"/>
              </a:rPr>
              <a:t>12-Roadmap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29691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4641" y="286603"/>
            <a:ext cx="1723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 smtClean="0">
                <a:solidFill>
                  <a:srgbClr val="660066"/>
                </a:solidFill>
                <a:latin typeface="Palatino"/>
                <a:cs typeface="Palatino"/>
              </a:rPr>
              <a:t>1-Team</a:t>
            </a:r>
            <a:endParaRPr lang="fr-FR" sz="3600" dirty="0"/>
          </a:p>
        </p:txBody>
      </p:sp>
      <p:sp>
        <p:nvSpPr>
          <p:cNvPr id="13" name="Connecteur droit 12"/>
          <p:cNvSpPr/>
          <p:nvPr/>
        </p:nvSpPr>
        <p:spPr>
          <a:xfrm>
            <a:off x="4525434" y="4912267"/>
            <a:ext cx="3647439" cy="0"/>
          </a:xfrm>
          <a:prstGeom prst="line">
            <a:avLst/>
          </a:prstGeom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Connecteur droit 13"/>
          <p:cNvSpPr/>
          <p:nvPr/>
        </p:nvSpPr>
        <p:spPr>
          <a:xfrm>
            <a:off x="4525434" y="2372267"/>
            <a:ext cx="3647439" cy="0"/>
          </a:xfrm>
          <a:prstGeom prst="line">
            <a:avLst/>
          </a:prstGeom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lipse 14"/>
          <p:cNvSpPr/>
          <p:nvPr/>
        </p:nvSpPr>
        <p:spPr>
          <a:xfrm>
            <a:off x="2493434" y="1610267"/>
            <a:ext cx="4064000" cy="4064000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</p:spPr>
        <p:style>
          <a:lnRef idx="3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e libre 15"/>
          <p:cNvSpPr/>
          <p:nvPr/>
        </p:nvSpPr>
        <p:spPr>
          <a:xfrm>
            <a:off x="3264151" y="2684036"/>
            <a:ext cx="2600960" cy="1341120"/>
          </a:xfrm>
          <a:custGeom>
            <a:avLst/>
            <a:gdLst>
              <a:gd name="connsiteX0" fmla="*/ 0 w 2600960"/>
              <a:gd name="connsiteY0" fmla="*/ 0 h 1341120"/>
              <a:gd name="connsiteX1" fmla="*/ 2600960 w 2600960"/>
              <a:gd name="connsiteY1" fmla="*/ 0 h 1341120"/>
              <a:gd name="connsiteX2" fmla="*/ 2600960 w 2600960"/>
              <a:gd name="connsiteY2" fmla="*/ 1341120 h 1341120"/>
              <a:gd name="connsiteX3" fmla="*/ 0 w 2600960"/>
              <a:gd name="connsiteY3" fmla="*/ 1341120 h 1341120"/>
              <a:gd name="connsiteX4" fmla="*/ 0 w 2600960"/>
              <a:gd name="connsiteY4" fmla="*/ 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0960" h="1341120">
                <a:moveTo>
                  <a:pt x="0" y="0"/>
                </a:moveTo>
                <a:lnTo>
                  <a:pt x="2600960" y="0"/>
                </a:lnTo>
                <a:lnTo>
                  <a:pt x="2600960" y="1341120"/>
                </a:lnTo>
                <a:lnTo>
                  <a:pt x="0" y="1341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6500" kern="1200" dirty="0"/>
          </a:p>
        </p:txBody>
      </p:sp>
      <p:sp>
        <p:nvSpPr>
          <p:cNvPr id="17" name="Ellipse 16"/>
          <p:cNvSpPr/>
          <p:nvPr/>
        </p:nvSpPr>
        <p:spPr>
          <a:xfrm>
            <a:off x="7410874" y="1610267"/>
            <a:ext cx="1524000" cy="152400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orme libre 17"/>
          <p:cNvSpPr/>
          <p:nvPr/>
        </p:nvSpPr>
        <p:spPr>
          <a:xfrm>
            <a:off x="8934874" y="1610267"/>
            <a:ext cx="785304" cy="1524000"/>
          </a:xfrm>
          <a:custGeom>
            <a:avLst/>
            <a:gdLst>
              <a:gd name="connsiteX0" fmla="*/ 0 w 785304"/>
              <a:gd name="connsiteY0" fmla="*/ 0 h 1524000"/>
              <a:gd name="connsiteX1" fmla="*/ 785304 w 785304"/>
              <a:gd name="connsiteY1" fmla="*/ 0 h 1524000"/>
              <a:gd name="connsiteX2" fmla="*/ 785304 w 785304"/>
              <a:gd name="connsiteY2" fmla="*/ 1524000 h 1524000"/>
              <a:gd name="connsiteX3" fmla="*/ 0 w 785304"/>
              <a:gd name="connsiteY3" fmla="*/ 1524000 h 1524000"/>
              <a:gd name="connsiteX4" fmla="*/ 0 w 785304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304" h="1524000">
                <a:moveTo>
                  <a:pt x="0" y="0"/>
                </a:moveTo>
                <a:lnTo>
                  <a:pt x="785304" y="0"/>
                </a:lnTo>
                <a:lnTo>
                  <a:pt x="785304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Soumaya </a:t>
            </a:r>
            <a:r>
              <a:rPr lang="fr-FR" sz="1400" kern="1200" dirty="0" err="1" smtClean="0"/>
              <a:t>Cherichi</a:t>
            </a:r>
            <a:endParaRPr lang="fr-FR" sz="1400" kern="1200" dirty="0"/>
          </a:p>
        </p:txBody>
      </p:sp>
      <p:sp>
        <p:nvSpPr>
          <p:cNvPr id="19" name="Ellipse 18"/>
          <p:cNvSpPr/>
          <p:nvPr/>
        </p:nvSpPr>
        <p:spPr>
          <a:xfrm>
            <a:off x="7410874" y="4150267"/>
            <a:ext cx="1524000" cy="15240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3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orme libre 19"/>
          <p:cNvSpPr/>
          <p:nvPr/>
        </p:nvSpPr>
        <p:spPr>
          <a:xfrm>
            <a:off x="8934874" y="4150267"/>
            <a:ext cx="737870" cy="1524000"/>
          </a:xfrm>
          <a:custGeom>
            <a:avLst/>
            <a:gdLst>
              <a:gd name="connsiteX0" fmla="*/ 0 w 737870"/>
              <a:gd name="connsiteY0" fmla="*/ 0 h 1524000"/>
              <a:gd name="connsiteX1" fmla="*/ 737870 w 737870"/>
              <a:gd name="connsiteY1" fmla="*/ 0 h 1524000"/>
              <a:gd name="connsiteX2" fmla="*/ 737870 w 737870"/>
              <a:gd name="connsiteY2" fmla="*/ 1524000 h 1524000"/>
              <a:gd name="connsiteX3" fmla="*/ 0 w 737870"/>
              <a:gd name="connsiteY3" fmla="*/ 1524000 h 1524000"/>
              <a:gd name="connsiteX4" fmla="*/ 0 w 73787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870" h="1524000">
                <a:moveTo>
                  <a:pt x="0" y="0"/>
                </a:moveTo>
                <a:lnTo>
                  <a:pt x="737870" y="0"/>
                </a:lnTo>
                <a:lnTo>
                  <a:pt x="73787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err="1" smtClean="0"/>
              <a:t>Najwa</a:t>
            </a:r>
            <a:r>
              <a:rPr lang="fr-FR" sz="1400" kern="1200" dirty="0" smtClean="0"/>
              <a:t> </a:t>
            </a:r>
            <a:r>
              <a:rPr lang="fr-FR" sz="1400" kern="1200" dirty="0" err="1" smtClean="0"/>
              <a:t>Elfahem</a:t>
            </a:r>
            <a:endParaRPr lang="fr-FR" sz="1400" kern="1200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8C99B-D94C-4834-B45C-95580D555F25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9189"/>
            <a:ext cx="12192001" cy="6394824"/>
          </a:xfrm>
        </p:spPr>
      </p:pic>
      <p:sp>
        <p:nvSpPr>
          <p:cNvPr id="5" name="Rectangle 4"/>
          <p:cNvSpPr/>
          <p:nvPr/>
        </p:nvSpPr>
        <p:spPr>
          <a:xfrm>
            <a:off x="3039710" y="1335758"/>
            <a:ext cx="69757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</a:t>
            </a:r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for attention</a:t>
            </a:r>
          </a:p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9633-679D-450C-B087-770FB3D3BBCF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6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6058" y="-21691"/>
            <a:ext cx="11408228" cy="1132034"/>
          </a:xfrm>
        </p:spPr>
        <p:txBody>
          <a:bodyPr>
            <a:normAutofit fontScale="85000" lnSpcReduction="20000"/>
          </a:bodyPr>
          <a:lstStyle/>
          <a:p>
            <a:pPr algn="ctr"/>
            <a:endParaRPr lang="fr-FR" sz="4400" dirty="0" smtClean="0">
              <a:solidFill>
                <a:srgbClr val="660066"/>
              </a:solidFill>
              <a:latin typeface="Palatino"/>
              <a:cs typeface="Palatino"/>
            </a:endParaRPr>
          </a:p>
          <a:p>
            <a:pPr algn="ctr"/>
            <a:r>
              <a:rPr lang="fr-FR" sz="4400" dirty="0" smtClean="0">
                <a:solidFill>
                  <a:srgbClr val="660066"/>
                </a:solidFill>
                <a:latin typeface="Palatino"/>
                <a:cs typeface="Palatino"/>
              </a:rPr>
              <a:t>2-Context</a:t>
            </a:r>
            <a:endParaRPr lang="fr-FR" sz="4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22" y="2887023"/>
            <a:ext cx="3219450" cy="3219450"/>
          </a:xfrm>
          <a:prstGeom prst="rect">
            <a:avLst/>
          </a:prstGeom>
        </p:spPr>
      </p:pic>
      <p:sp>
        <p:nvSpPr>
          <p:cNvPr id="6" name="Pensées 5"/>
          <p:cNvSpPr/>
          <p:nvPr/>
        </p:nvSpPr>
        <p:spPr>
          <a:xfrm>
            <a:off x="6792686" y="1500091"/>
            <a:ext cx="4373095" cy="2418767"/>
          </a:xfrm>
          <a:prstGeom prst="cloudCallout">
            <a:avLst>
              <a:gd name="adj1" fmla="val -53989"/>
              <a:gd name="adj2" fmla="val 40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/>
              <a:t>As part of the validation of </a:t>
            </a:r>
            <a:r>
              <a:rPr lang="fr-FR" sz="2400" b="1" dirty="0" err="1"/>
              <a:t>our</a:t>
            </a:r>
            <a:r>
              <a:rPr lang="fr-FR" sz="2400" b="1" dirty="0"/>
              <a:t> Full </a:t>
            </a:r>
            <a:r>
              <a:rPr lang="fr-FR" sz="2400" b="1" dirty="0" err="1"/>
              <a:t>Stack</a:t>
            </a:r>
            <a:r>
              <a:rPr lang="fr-FR" sz="2400" b="1" dirty="0"/>
              <a:t> Python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22C4-6F25-40BF-BD07-5952380191C7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5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/>
          <p:cNvSpPr txBox="1"/>
          <p:nvPr/>
        </p:nvSpPr>
        <p:spPr>
          <a:xfrm>
            <a:off x="5057798" y="193469"/>
            <a:ext cx="2124299" cy="70788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3-Needs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17" y="807720"/>
            <a:ext cx="10071463" cy="5410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3703" y="1377133"/>
            <a:ext cx="2374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Non-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continious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follow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-up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between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 parents and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teachers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 flipH="1">
            <a:off x="7850776" y="1377133"/>
            <a:ext cx="26909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The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availability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 of parents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does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 not match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that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 of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Palatino"/>
              </a:rPr>
              <a:t>teachers</a:t>
            </a:r>
            <a:endParaRPr lang="fr-F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Palatin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13824" y="5047724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"/>
                <a:cs typeface="Palatino"/>
              </a:rPr>
              <a:t>Lack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"/>
                <a:cs typeface="Palatino"/>
              </a:rPr>
              <a:t> of time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83703" y="4798425"/>
            <a:ext cx="2496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"/>
                <a:cs typeface="Palatino"/>
              </a:rPr>
              <a:t>Increase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"/>
                <a:cs typeface="Palatino"/>
              </a:rPr>
              <a:t> of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"/>
                <a:cs typeface="Palatino"/>
              </a:rPr>
              <a:t>uncompleted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"/>
                <a:cs typeface="Palatino"/>
              </a:rPr>
              <a:t> home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"/>
                <a:cs typeface="Palatino"/>
              </a:rPr>
              <a:t>works</a:t>
            </a:r>
            <a:endParaRPr lang="fr-F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tino"/>
              <a:cs typeface="Palatino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30" y="4694938"/>
            <a:ext cx="1047204" cy="104720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92" y="1366811"/>
            <a:ext cx="942700" cy="850552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41" y="4798425"/>
            <a:ext cx="882151" cy="843553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23" y="1377133"/>
            <a:ext cx="775742" cy="775742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72F3-A7C4-4EF0-8FB4-FAB1BCA56986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21"/>
          <p:cNvGrpSpPr>
            <a:grpSpLocks/>
          </p:cNvGrpSpPr>
          <p:nvPr/>
        </p:nvGrpSpPr>
        <p:grpSpPr bwMode="auto">
          <a:xfrm>
            <a:off x="1097280" y="1380446"/>
            <a:ext cx="5436570" cy="2562224"/>
            <a:chOff x="-449183" y="1785926"/>
            <a:chExt cx="5178253" cy="2562712"/>
          </a:xfrm>
        </p:grpSpPr>
        <p:pic>
          <p:nvPicPr>
            <p:cNvPr id="5" name="Image 4" descr="Image5D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6019" y="1785926"/>
              <a:ext cx="1983051" cy="2562712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6" name="ZoneTexte 5"/>
            <p:cNvSpPr txBox="1"/>
            <p:nvPr/>
          </p:nvSpPr>
          <p:spPr>
            <a:xfrm>
              <a:off x="-449183" y="2486503"/>
              <a:ext cx="2636713" cy="1323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FR" sz="2000" dirty="0" smtClean="0">
                  <a:latin typeface="Palatino"/>
                  <a:cs typeface="Palatino"/>
                </a:rPr>
                <a:t>Construction of a </a:t>
              </a:r>
              <a:r>
                <a:rPr lang="fr-FR" sz="2000" dirty="0" err="1" smtClean="0">
                  <a:latin typeface="Palatino"/>
                  <a:cs typeface="Palatino"/>
                </a:rPr>
                <a:t>plateform</a:t>
              </a:r>
              <a:r>
                <a:rPr lang="fr-FR" sz="2000" dirty="0" smtClean="0">
                  <a:latin typeface="Palatino"/>
                  <a:cs typeface="Palatino"/>
                </a:rPr>
                <a:t> </a:t>
              </a:r>
              <a:r>
                <a:rPr lang="fr-FR" sz="2000" dirty="0" err="1" smtClean="0">
                  <a:latin typeface="Palatino"/>
                  <a:cs typeface="Palatino"/>
                </a:rPr>
                <a:t>that</a:t>
              </a:r>
              <a:r>
                <a:rPr lang="fr-FR" sz="2000" dirty="0" smtClean="0">
                  <a:latin typeface="Palatino"/>
                  <a:cs typeface="Palatino"/>
                </a:rPr>
                <a:t> </a:t>
              </a:r>
              <a:r>
                <a:rPr lang="fr-FR" sz="2000" dirty="0" err="1" smtClean="0">
                  <a:latin typeface="Palatino"/>
                  <a:cs typeface="Palatino"/>
                </a:rPr>
                <a:t>includes</a:t>
              </a:r>
              <a:r>
                <a:rPr lang="fr-FR" sz="2000" dirty="0" smtClean="0">
                  <a:latin typeface="Palatino"/>
                  <a:cs typeface="Palatino"/>
                </a:rPr>
                <a:t> the </a:t>
              </a:r>
              <a:r>
                <a:rPr lang="fr-FR" sz="2000" dirty="0" err="1" smtClean="0">
                  <a:latin typeface="Palatino"/>
                  <a:cs typeface="Palatino"/>
                </a:rPr>
                <a:t>learning</a:t>
              </a:r>
              <a:r>
                <a:rPr lang="fr-FR" sz="2000" dirty="0" smtClean="0">
                  <a:latin typeface="Palatino"/>
                  <a:cs typeface="Palatino"/>
                </a:rPr>
                <a:t> and administration part  </a:t>
              </a:r>
              <a:endParaRPr lang="fr-FR" sz="2000" dirty="0">
                <a:latin typeface="Palatino"/>
                <a:cs typeface="Palatino"/>
              </a:endParaRPr>
            </a:p>
          </p:txBody>
        </p:sp>
      </p:grpSp>
      <p:grpSp>
        <p:nvGrpSpPr>
          <p:cNvPr id="7" name="Groupe 24"/>
          <p:cNvGrpSpPr>
            <a:grpSpLocks/>
          </p:cNvGrpSpPr>
          <p:nvPr/>
        </p:nvGrpSpPr>
        <p:grpSpPr bwMode="auto">
          <a:xfrm>
            <a:off x="999678" y="3158295"/>
            <a:ext cx="6061222" cy="2342659"/>
            <a:chOff x="-589072" y="3571876"/>
            <a:chExt cx="5844943" cy="2343051"/>
          </a:xfrm>
        </p:grpSpPr>
        <p:pic>
          <p:nvPicPr>
            <p:cNvPr id="8" name="Image 7" descr="KSF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4515" y="3571876"/>
              <a:ext cx="3081356" cy="2343051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9" name="ZoneTexte 8"/>
            <p:cNvSpPr txBox="1"/>
            <p:nvPr/>
          </p:nvSpPr>
          <p:spPr>
            <a:xfrm>
              <a:off x="-589072" y="4383702"/>
              <a:ext cx="2925849" cy="1015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FR" sz="2000" dirty="0" smtClean="0">
                  <a:latin typeface="Palatino"/>
                  <a:cs typeface="Palatino"/>
                </a:rPr>
                <a:t>Use of </a:t>
              </a:r>
              <a:r>
                <a:rPr lang="fr-FR" sz="2000" dirty="0" err="1" smtClean="0">
                  <a:latin typeface="Palatino"/>
                  <a:cs typeface="Palatino"/>
                </a:rPr>
                <a:t>affordable</a:t>
              </a:r>
              <a:r>
                <a:rPr lang="fr-FR" sz="2000" dirty="0" smtClean="0">
                  <a:latin typeface="Palatino"/>
                  <a:cs typeface="Palatino"/>
                </a:rPr>
                <a:t> </a:t>
              </a:r>
              <a:r>
                <a:rPr lang="fr-FR" sz="2000" dirty="0" err="1" smtClean="0">
                  <a:latin typeface="Palatino"/>
                  <a:cs typeface="Palatino"/>
                </a:rPr>
                <a:t>technology</a:t>
              </a:r>
              <a:r>
                <a:rPr lang="fr-FR" sz="2000" dirty="0" smtClean="0">
                  <a:latin typeface="Palatino"/>
                  <a:cs typeface="Palatino"/>
                </a:rPr>
                <a:t> for parents and the </a:t>
              </a:r>
              <a:r>
                <a:rPr lang="fr-FR" sz="2000" dirty="0" err="1" smtClean="0">
                  <a:latin typeface="Palatino"/>
                  <a:cs typeface="Palatino"/>
                </a:rPr>
                <a:t>school</a:t>
              </a:r>
              <a:r>
                <a:rPr lang="fr-FR" sz="2000" dirty="0" smtClean="0">
                  <a:latin typeface="Palatino"/>
                  <a:cs typeface="Palatino"/>
                </a:rPr>
                <a:t> </a:t>
              </a:r>
              <a:r>
                <a:rPr lang="fr-FR" sz="2000" dirty="0" err="1" smtClean="0">
                  <a:latin typeface="Palatino"/>
                  <a:cs typeface="Palatino"/>
                </a:rPr>
                <a:t>members</a:t>
              </a:r>
              <a:endParaRPr lang="fr-FR" sz="2000" dirty="0">
                <a:latin typeface="Palatino"/>
                <a:cs typeface="Palatino"/>
              </a:endParaRPr>
            </a:p>
          </p:txBody>
        </p:sp>
      </p:grpSp>
      <p:grpSp>
        <p:nvGrpSpPr>
          <p:cNvPr id="10" name="Groupe 22"/>
          <p:cNvGrpSpPr>
            <a:grpSpLocks/>
          </p:cNvGrpSpPr>
          <p:nvPr/>
        </p:nvGrpSpPr>
        <p:grpSpPr bwMode="auto">
          <a:xfrm>
            <a:off x="5766873" y="2080889"/>
            <a:ext cx="5777219" cy="1889095"/>
            <a:chOff x="3857621" y="2441634"/>
            <a:chExt cx="5777312" cy="1889181"/>
          </a:xfrm>
        </p:grpSpPr>
        <p:pic>
          <p:nvPicPr>
            <p:cNvPr id="11" name="Image 10" descr="Image6CL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7621" y="2500306"/>
              <a:ext cx="2928958" cy="1830509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12" name="ZoneTexte 11"/>
            <p:cNvSpPr txBox="1"/>
            <p:nvPr/>
          </p:nvSpPr>
          <p:spPr>
            <a:xfrm>
              <a:off x="6553310" y="2441634"/>
              <a:ext cx="3081623" cy="1323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FR" sz="2000" dirty="0" err="1" smtClean="0">
                  <a:latin typeface="Palatino"/>
                  <a:cs typeface="Palatino"/>
                </a:rPr>
                <a:t>Involvement</a:t>
              </a:r>
              <a:r>
                <a:rPr lang="fr-FR" sz="2000" dirty="0" smtClean="0">
                  <a:latin typeface="Palatino"/>
                  <a:cs typeface="Palatino"/>
                </a:rPr>
                <a:t> of all </a:t>
              </a:r>
              <a:r>
                <a:rPr lang="fr-FR" sz="2000" dirty="0" err="1" smtClean="0">
                  <a:latin typeface="Palatino"/>
                  <a:cs typeface="Palatino"/>
                </a:rPr>
                <a:t>members</a:t>
              </a:r>
              <a:r>
                <a:rPr lang="fr-FR" sz="2000" dirty="0" smtClean="0">
                  <a:latin typeface="Palatino"/>
                  <a:cs typeface="Palatino"/>
                </a:rPr>
                <a:t> of the </a:t>
              </a:r>
              <a:r>
                <a:rPr lang="fr-FR" sz="2000" dirty="0" err="1" smtClean="0">
                  <a:latin typeface="Palatino"/>
                  <a:cs typeface="Palatino"/>
                </a:rPr>
                <a:t>school</a:t>
              </a:r>
              <a:r>
                <a:rPr lang="fr-FR" sz="2000" dirty="0" smtClean="0">
                  <a:latin typeface="Palatino"/>
                  <a:cs typeface="Palatino"/>
                </a:rPr>
                <a:t> for the </a:t>
              </a:r>
              <a:r>
                <a:rPr lang="fr-FR" sz="2000" dirty="0" err="1" smtClean="0">
                  <a:latin typeface="Palatino"/>
                  <a:cs typeface="Palatino"/>
                </a:rPr>
                <a:t>success</a:t>
              </a:r>
              <a:r>
                <a:rPr lang="fr-FR" sz="2000" dirty="0" smtClean="0">
                  <a:latin typeface="Palatino"/>
                  <a:cs typeface="Palatino"/>
                </a:rPr>
                <a:t> of the </a:t>
              </a:r>
              <a:r>
                <a:rPr lang="fr-FR" sz="2000" dirty="0" err="1" smtClean="0">
                  <a:latin typeface="Palatino"/>
                  <a:cs typeface="Palatino"/>
                </a:rPr>
                <a:t>child</a:t>
              </a:r>
              <a:endParaRPr lang="fr-FR" sz="2000" dirty="0">
                <a:latin typeface="Palatino"/>
                <a:cs typeface="Palatino"/>
              </a:endParaRPr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641367" y="3780693"/>
            <a:ext cx="2969531" cy="1854417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 bwMode="auto">
          <a:xfrm>
            <a:off x="8478256" y="4109998"/>
            <a:ext cx="30500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200" dirty="0" smtClean="0">
                <a:latin typeface="Palatino"/>
                <a:cs typeface="Palatino"/>
              </a:rPr>
              <a:t>Exploitation of data  to </a:t>
            </a:r>
            <a:r>
              <a:rPr lang="fr-FR" sz="2200" dirty="0" err="1" smtClean="0">
                <a:latin typeface="Palatino"/>
                <a:cs typeface="Palatino"/>
              </a:rPr>
              <a:t>represent</a:t>
            </a:r>
            <a:r>
              <a:rPr lang="fr-FR" sz="2200" dirty="0">
                <a:latin typeface="Palatino"/>
                <a:cs typeface="Palatino"/>
              </a:rPr>
              <a:t> </a:t>
            </a:r>
            <a:r>
              <a:rPr lang="fr-FR" sz="2200" dirty="0" smtClean="0">
                <a:latin typeface="Palatino"/>
                <a:cs typeface="Palatino"/>
              </a:rPr>
              <a:t>a </a:t>
            </a:r>
            <a:r>
              <a:rPr lang="fr-FR" sz="2200" dirty="0" err="1" smtClean="0">
                <a:latin typeface="Palatino"/>
                <a:cs typeface="Palatino"/>
              </a:rPr>
              <a:t>dashboard</a:t>
            </a:r>
            <a:r>
              <a:rPr lang="fr-FR" sz="2200" dirty="0" smtClean="0">
                <a:latin typeface="Palatino"/>
                <a:cs typeface="Palatino"/>
              </a:rPr>
              <a:t> for </a:t>
            </a:r>
            <a:r>
              <a:rPr lang="fr-FR" sz="2200" dirty="0" err="1" smtClean="0">
                <a:latin typeface="Palatino"/>
                <a:cs typeface="Palatino"/>
              </a:rPr>
              <a:t>school</a:t>
            </a:r>
            <a:r>
              <a:rPr lang="fr-FR" sz="2200" dirty="0" smtClean="0">
                <a:latin typeface="Palatino"/>
                <a:cs typeface="Palatino"/>
              </a:rPr>
              <a:t> </a:t>
            </a:r>
            <a:r>
              <a:rPr lang="fr-FR" sz="2200" dirty="0" err="1" smtClean="0">
                <a:latin typeface="Palatino"/>
                <a:cs typeface="Palatino"/>
              </a:rPr>
              <a:t>member</a:t>
            </a:r>
            <a:r>
              <a:rPr lang="fr-FR" sz="2200" dirty="0" smtClean="0">
                <a:latin typeface="Palatino"/>
                <a:cs typeface="Palatino"/>
              </a:rPr>
              <a:t> and parents </a:t>
            </a:r>
            <a:endParaRPr lang="fr-FR" sz="2200" dirty="0">
              <a:latin typeface="Palatino"/>
              <a:cs typeface="Palatino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680719" y="298940"/>
            <a:ext cx="3036409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660066"/>
                </a:solidFill>
                <a:effectLst/>
                <a:latin typeface="Palatino"/>
                <a:cs typeface="Palatino"/>
              </a:rPr>
              <a:t>4- Solutions</a:t>
            </a:r>
            <a:r>
              <a:rPr lang="fr-FR" sz="4000" dirty="0" smtClean="0">
                <a:solidFill>
                  <a:srgbClr val="660066"/>
                </a:solidFill>
                <a:latin typeface="Palatino"/>
                <a:cs typeface="Palatino"/>
              </a:rPr>
              <a:t> </a:t>
            </a:r>
            <a:endParaRPr lang="fr-FR" sz="4000" dirty="0">
              <a:solidFill>
                <a:srgbClr val="660066"/>
              </a:solidFill>
              <a:effectLst/>
              <a:latin typeface="Palatino"/>
              <a:cs typeface="Palatino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6CD3-A86B-473F-AC4E-D835650134AE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300923" y="338346"/>
            <a:ext cx="5376793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660066"/>
                </a:solidFill>
                <a:latin typeface="Palatino"/>
                <a:cs typeface="Palatino"/>
              </a:rPr>
              <a:t>5- </a:t>
            </a:r>
            <a:r>
              <a:rPr lang="fr-FR" sz="4000" dirty="0" err="1">
                <a:solidFill>
                  <a:srgbClr val="660066"/>
                </a:solidFill>
                <a:latin typeface="Palatino"/>
                <a:cs typeface="Palatino"/>
              </a:rPr>
              <a:t>Logical</a:t>
            </a:r>
            <a:r>
              <a:rPr lang="fr-FR" sz="4000" dirty="0">
                <a:solidFill>
                  <a:srgbClr val="660066"/>
                </a:solidFill>
                <a:latin typeface="Palatino"/>
                <a:cs typeface="Palatino"/>
              </a:rPr>
              <a:t> architecture </a:t>
            </a:r>
          </a:p>
        </p:txBody>
      </p:sp>
      <p:sp>
        <p:nvSpPr>
          <p:cNvPr id="9" name="Forme libre 8"/>
          <p:cNvSpPr/>
          <p:nvPr/>
        </p:nvSpPr>
        <p:spPr>
          <a:xfrm>
            <a:off x="4973700" y="1204071"/>
            <a:ext cx="2038495" cy="1019247"/>
          </a:xfrm>
          <a:custGeom>
            <a:avLst/>
            <a:gdLst>
              <a:gd name="connsiteX0" fmla="*/ 0 w 2038495"/>
              <a:gd name="connsiteY0" fmla="*/ 101925 h 1019247"/>
              <a:gd name="connsiteX1" fmla="*/ 101925 w 2038495"/>
              <a:gd name="connsiteY1" fmla="*/ 0 h 1019247"/>
              <a:gd name="connsiteX2" fmla="*/ 1936570 w 2038495"/>
              <a:gd name="connsiteY2" fmla="*/ 0 h 1019247"/>
              <a:gd name="connsiteX3" fmla="*/ 2038495 w 2038495"/>
              <a:gd name="connsiteY3" fmla="*/ 101925 h 1019247"/>
              <a:gd name="connsiteX4" fmla="*/ 2038495 w 2038495"/>
              <a:gd name="connsiteY4" fmla="*/ 917322 h 1019247"/>
              <a:gd name="connsiteX5" fmla="*/ 1936570 w 2038495"/>
              <a:gd name="connsiteY5" fmla="*/ 1019247 h 1019247"/>
              <a:gd name="connsiteX6" fmla="*/ 101925 w 2038495"/>
              <a:gd name="connsiteY6" fmla="*/ 1019247 h 1019247"/>
              <a:gd name="connsiteX7" fmla="*/ 0 w 2038495"/>
              <a:gd name="connsiteY7" fmla="*/ 917322 h 1019247"/>
              <a:gd name="connsiteX8" fmla="*/ 0 w 2038495"/>
              <a:gd name="connsiteY8" fmla="*/ 101925 h 101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495" h="1019247">
                <a:moveTo>
                  <a:pt x="0" y="101925"/>
                </a:moveTo>
                <a:cubicBezTo>
                  <a:pt x="0" y="45633"/>
                  <a:pt x="45633" y="0"/>
                  <a:pt x="101925" y="0"/>
                </a:cubicBezTo>
                <a:lnTo>
                  <a:pt x="1936570" y="0"/>
                </a:lnTo>
                <a:cubicBezTo>
                  <a:pt x="1992862" y="0"/>
                  <a:pt x="2038495" y="45633"/>
                  <a:pt x="2038495" y="101925"/>
                </a:cubicBezTo>
                <a:lnTo>
                  <a:pt x="2038495" y="917322"/>
                </a:lnTo>
                <a:cubicBezTo>
                  <a:pt x="2038495" y="973614"/>
                  <a:pt x="1992862" y="1019247"/>
                  <a:pt x="1936570" y="1019247"/>
                </a:cubicBezTo>
                <a:lnTo>
                  <a:pt x="101925" y="1019247"/>
                </a:lnTo>
                <a:cubicBezTo>
                  <a:pt x="45633" y="1019247"/>
                  <a:pt x="0" y="973614"/>
                  <a:pt x="0" y="917322"/>
                </a:cubicBezTo>
                <a:lnTo>
                  <a:pt x="0" y="10192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063" tIns="186063" rIns="186063" bIns="186063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4100" kern="1200" dirty="0" smtClean="0"/>
              <a:t>Admin</a:t>
            </a:r>
            <a:endParaRPr lang="fr-FR" sz="4100" kern="1200" dirty="0"/>
          </a:p>
        </p:txBody>
      </p:sp>
      <p:sp>
        <p:nvSpPr>
          <p:cNvPr id="10" name="Forme libre 9"/>
          <p:cNvSpPr/>
          <p:nvPr/>
        </p:nvSpPr>
        <p:spPr>
          <a:xfrm rot="2700000">
            <a:off x="6441017" y="2513508"/>
            <a:ext cx="1060224" cy="356736"/>
          </a:xfrm>
          <a:custGeom>
            <a:avLst/>
            <a:gdLst>
              <a:gd name="connsiteX0" fmla="*/ 0 w 1060224"/>
              <a:gd name="connsiteY0" fmla="*/ 178368 h 356736"/>
              <a:gd name="connsiteX1" fmla="*/ 178368 w 1060224"/>
              <a:gd name="connsiteY1" fmla="*/ 0 h 356736"/>
              <a:gd name="connsiteX2" fmla="*/ 178368 w 1060224"/>
              <a:gd name="connsiteY2" fmla="*/ 71347 h 356736"/>
              <a:gd name="connsiteX3" fmla="*/ 881856 w 1060224"/>
              <a:gd name="connsiteY3" fmla="*/ 71347 h 356736"/>
              <a:gd name="connsiteX4" fmla="*/ 881856 w 1060224"/>
              <a:gd name="connsiteY4" fmla="*/ 0 h 356736"/>
              <a:gd name="connsiteX5" fmla="*/ 1060224 w 1060224"/>
              <a:gd name="connsiteY5" fmla="*/ 178368 h 356736"/>
              <a:gd name="connsiteX6" fmla="*/ 881856 w 1060224"/>
              <a:gd name="connsiteY6" fmla="*/ 356736 h 356736"/>
              <a:gd name="connsiteX7" fmla="*/ 881856 w 1060224"/>
              <a:gd name="connsiteY7" fmla="*/ 285389 h 356736"/>
              <a:gd name="connsiteX8" fmla="*/ 178368 w 1060224"/>
              <a:gd name="connsiteY8" fmla="*/ 285389 h 356736"/>
              <a:gd name="connsiteX9" fmla="*/ 178368 w 1060224"/>
              <a:gd name="connsiteY9" fmla="*/ 356736 h 356736"/>
              <a:gd name="connsiteX10" fmla="*/ 0 w 1060224"/>
              <a:gd name="connsiteY10" fmla="*/ 178368 h 35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224" h="356736">
                <a:moveTo>
                  <a:pt x="0" y="178368"/>
                </a:moveTo>
                <a:lnTo>
                  <a:pt x="178368" y="0"/>
                </a:lnTo>
                <a:lnTo>
                  <a:pt x="178368" y="71347"/>
                </a:lnTo>
                <a:lnTo>
                  <a:pt x="881856" y="71347"/>
                </a:lnTo>
                <a:lnTo>
                  <a:pt x="881856" y="0"/>
                </a:lnTo>
                <a:lnTo>
                  <a:pt x="1060224" y="178368"/>
                </a:lnTo>
                <a:lnTo>
                  <a:pt x="881856" y="356736"/>
                </a:lnTo>
                <a:lnTo>
                  <a:pt x="881856" y="285389"/>
                </a:lnTo>
                <a:lnTo>
                  <a:pt x="178368" y="285389"/>
                </a:lnTo>
                <a:lnTo>
                  <a:pt x="178368" y="356736"/>
                </a:lnTo>
                <a:lnTo>
                  <a:pt x="0" y="17836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021" tIns="71347" rIns="107021" bIns="71346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500" kern="1200"/>
          </a:p>
        </p:txBody>
      </p:sp>
      <p:sp>
        <p:nvSpPr>
          <p:cNvPr id="11" name="Forme libre 10"/>
          <p:cNvSpPr/>
          <p:nvPr/>
        </p:nvSpPr>
        <p:spPr>
          <a:xfrm>
            <a:off x="6930063" y="3160434"/>
            <a:ext cx="2038495" cy="1019247"/>
          </a:xfrm>
          <a:custGeom>
            <a:avLst/>
            <a:gdLst>
              <a:gd name="connsiteX0" fmla="*/ 0 w 2038495"/>
              <a:gd name="connsiteY0" fmla="*/ 101925 h 1019247"/>
              <a:gd name="connsiteX1" fmla="*/ 101925 w 2038495"/>
              <a:gd name="connsiteY1" fmla="*/ 0 h 1019247"/>
              <a:gd name="connsiteX2" fmla="*/ 1936570 w 2038495"/>
              <a:gd name="connsiteY2" fmla="*/ 0 h 1019247"/>
              <a:gd name="connsiteX3" fmla="*/ 2038495 w 2038495"/>
              <a:gd name="connsiteY3" fmla="*/ 101925 h 1019247"/>
              <a:gd name="connsiteX4" fmla="*/ 2038495 w 2038495"/>
              <a:gd name="connsiteY4" fmla="*/ 917322 h 1019247"/>
              <a:gd name="connsiteX5" fmla="*/ 1936570 w 2038495"/>
              <a:gd name="connsiteY5" fmla="*/ 1019247 h 1019247"/>
              <a:gd name="connsiteX6" fmla="*/ 101925 w 2038495"/>
              <a:gd name="connsiteY6" fmla="*/ 1019247 h 1019247"/>
              <a:gd name="connsiteX7" fmla="*/ 0 w 2038495"/>
              <a:gd name="connsiteY7" fmla="*/ 917322 h 1019247"/>
              <a:gd name="connsiteX8" fmla="*/ 0 w 2038495"/>
              <a:gd name="connsiteY8" fmla="*/ 101925 h 101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495" h="1019247">
                <a:moveTo>
                  <a:pt x="0" y="101925"/>
                </a:moveTo>
                <a:cubicBezTo>
                  <a:pt x="0" y="45633"/>
                  <a:pt x="45633" y="0"/>
                  <a:pt x="101925" y="0"/>
                </a:cubicBezTo>
                <a:lnTo>
                  <a:pt x="1936570" y="0"/>
                </a:lnTo>
                <a:cubicBezTo>
                  <a:pt x="1992862" y="0"/>
                  <a:pt x="2038495" y="45633"/>
                  <a:pt x="2038495" y="101925"/>
                </a:cubicBezTo>
                <a:lnTo>
                  <a:pt x="2038495" y="917322"/>
                </a:lnTo>
                <a:cubicBezTo>
                  <a:pt x="2038495" y="973614"/>
                  <a:pt x="1992862" y="1019247"/>
                  <a:pt x="1936570" y="1019247"/>
                </a:cubicBezTo>
                <a:lnTo>
                  <a:pt x="101925" y="1019247"/>
                </a:lnTo>
                <a:cubicBezTo>
                  <a:pt x="45633" y="1019247"/>
                  <a:pt x="0" y="973614"/>
                  <a:pt x="0" y="917322"/>
                </a:cubicBezTo>
                <a:lnTo>
                  <a:pt x="0" y="101925"/>
                </a:lnTo>
                <a:close/>
              </a:path>
            </a:pathLst>
          </a:custGeom>
          <a:solidFill>
            <a:srgbClr val="BC95C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063" tIns="186063" rIns="186063" bIns="186063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4100" kern="1200" dirty="0" smtClean="0"/>
              <a:t>Teacher</a:t>
            </a:r>
            <a:endParaRPr lang="fr-FR" sz="4100" kern="1200" dirty="0"/>
          </a:p>
        </p:txBody>
      </p:sp>
      <p:sp>
        <p:nvSpPr>
          <p:cNvPr id="12" name="Forme libre 11"/>
          <p:cNvSpPr/>
          <p:nvPr/>
        </p:nvSpPr>
        <p:spPr>
          <a:xfrm rot="18900000">
            <a:off x="6441017" y="4469870"/>
            <a:ext cx="1060224" cy="356737"/>
          </a:xfrm>
          <a:custGeom>
            <a:avLst/>
            <a:gdLst>
              <a:gd name="connsiteX0" fmla="*/ 0 w 1060224"/>
              <a:gd name="connsiteY0" fmla="*/ 178368 h 356736"/>
              <a:gd name="connsiteX1" fmla="*/ 178368 w 1060224"/>
              <a:gd name="connsiteY1" fmla="*/ 0 h 356736"/>
              <a:gd name="connsiteX2" fmla="*/ 178368 w 1060224"/>
              <a:gd name="connsiteY2" fmla="*/ 71347 h 356736"/>
              <a:gd name="connsiteX3" fmla="*/ 881856 w 1060224"/>
              <a:gd name="connsiteY3" fmla="*/ 71347 h 356736"/>
              <a:gd name="connsiteX4" fmla="*/ 881856 w 1060224"/>
              <a:gd name="connsiteY4" fmla="*/ 0 h 356736"/>
              <a:gd name="connsiteX5" fmla="*/ 1060224 w 1060224"/>
              <a:gd name="connsiteY5" fmla="*/ 178368 h 356736"/>
              <a:gd name="connsiteX6" fmla="*/ 881856 w 1060224"/>
              <a:gd name="connsiteY6" fmla="*/ 356736 h 356736"/>
              <a:gd name="connsiteX7" fmla="*/ 881856 w 1060224"/>
              <a:gd name="connsiteY7" fmla="*/ 285389 h 356736"/>
              <a:gd name="connsiteX8" fmla="*/ 178368 w 1060224"/>
              <a:gd name="connsiteY8" fmla="*/ 285389 h 356736"/>
              <a:gd name="connsiteX9" fmla="*/ 178368 w 1060224"/>
              <a:gd name="connsiteY9" fmla="*/ 356736 h 356736"/>
              <a:gd name="connsiteX10" fmla="*/ 0 w 1060224"/>
              <a:gd name="connsiteY10" fmla="*/ 178368 h 35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224" h="356736">
                <a:moveTo>
                  <a:pt x="1060224" y="178368"/>
                </a:moveTo>
                <a:lnTo>
                  <a:pt x="881856" y="356735"/>
                </a:lnTo>
                <a:lnTo>
                  <a:pt x="881856" y="285388"/>
                </a:lnTo>
                <a:lnTo>
                  <a:pt x="178368" y="285388"/>
                </a:lnTo>
                <a:lnTo>
                  <a:pt x="178368" y="356735"/>
                </a:lnTo>
                <a:lnTo>
                  <a:pt x="0" y="178368"/>
                </a:lnTo>
                <a:lnTo>
                  <a:pt x="178368" y="1"/>
                </a:lnTo>
                <a:lnTo>
                  <a:pt x="178368" y="71348"/>
                </a:lnTo>
                <a:lnTo>
                  <a:pt x="881856" y="71348"/>
                </a:lnTo>
                <a:lnTo>
                  <a:pt x="881856" y="1"/>
                </a:lnTo>
                <a:lnTo>
                  <a:pt x="1060224" y="17836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020" tIns="71347" rIns="107021" bIns="71347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500" kern="1200"/>
          </a:p>
        </p:txBody>
      </p:sp>
      <p:sp>
        <p:nvSpPr>
          <p:cNvPr id="13" name="Forme libre 12"/>
          <p:cNvSpPr/>
          <p:nvPr/>
        </p:nvSpPr>
        <p:spPr>
          <a:xfrm>
            <a:off x="4973700" y="5116796"/>
            <a:ext cx="2038495" cy="1019247"/>
          </a:xfrm>
          <a:custGeom>
            <a:avLst/>
            <a:gdLst>
              <a:gd name="connsiteX0" fmla="*/ 0 w 2038495"/>
              <a:gd name="connsiteY0" fmla="*/ 101925 h 1019247"/>
              <a:gd name="connsiteX1" fmla="*/ 101925 w 2038495"/>
              <a:gd name="connsiteY1" fmla="*/ 0 h 1019247"/>
              <a:gd name="connsiteX2" fmla="*/ 1936570 w 2038495"/>
              <a:gd name="connsiteY2" fmla="*/ 0 h 1019247"/>
              <a:gd name="connsiteX3" fmla="*/ 2038495 w 2038495"/>
              <a:gd name="connsiteY3" fmla="*/ 101925 h 1019247"/>
              <a:gd name="connsiteX4" fmla="*/ 2038495 w 2038495"/>
              <a:gd name="connsiteY4" fmla="*/ 917322 h 1019247"/>
              <a:gd name="connsiteX5" fmla="*/ 1936570 w 2038495"/>
              <a:gd name="connsiteY5" fmla="*/ 1019247 h 1019247"/>
              <a:gd name="connsiteX6" fmla="*/ 101925 w 2038495"/>
              <a:gd name="connsiteY6" fmla="*/ 1019247 h 1019247"/>
              <a:gd name="connsiteX7" fmla="*/ 0 w 2038495"/>
              <a:gd name="connsiteY7" fmla="*/ 917322 h 1019247"/>
              <a:gd name="connsiteX8" fmla="*/ 0 w 2038495"/>
              <a:gd name="connsiteY8" fmla="*/ 101925 h 101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495" h="1019247">
                <a:moveTo>
                  <a:pt x="0" y="101925"/>
                </a:moveTo>
                <a:cubicBezTo>
                  <a:pt x="0" y="45633"/>
                  <a:pt x="45633" y="0"/>
                  <a:pt x="101925" y="0"/>
                </a:cubicBezTo>
                <a:lnTo>
                  <a:pt x="1936570" y="0"/>
                </a:lnTo>
                <a:cubicBezTo>
                  <a:pt x="1992862" y="0"/>
                  <a:pt x="2038495" y="45633"/>
                  <a:pt x="2038495" y="101925"/>
                </a:cubicBezTo>
                <a:lnTo>
                  <a:pt x="2038495" y="917322"/>
                </a:lnTo>
                <a:cubicBezTo>
                  <a:pt x="2038495" y="973614"/>
                  <a:pt x="1992862" y="1019247"/>
                  <a:pt x="1936570" y="1019247"/>
                </a:cubicBezTo>
                <a:lnTo>
                  <a:pt x="101925" y="1019247"/>
                </a:lnTo>
                <a:cubicBezTo>
                  <a:pt x="45633" y="1019247"/>
                  <a:pt x="0" y="973614"/>
                  <a:pt x="0" y="917322"/>
                </a:cubicBezTo>
                <a:lnTo>
                  <a:pt x="0" y="101925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063" tIns="186063" rIns="186063" bIns="186063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4100" kern="1200" dirty="0" err="1" smtClean="0"/>
              <a:t>Student</a:t>
            </a:r>
            <a:endParaRPr lang="fr-FR" sz="4100" kern="1200" dirty="0"/>
          </a:p>
        </p:txBody>
      </p:sp>
      <p:sp>
        <p:nvSpPr>
          <p:cNvPr id="14" name="Forme libre 13"/>
          <p:cNvSpPr/>
          <p:nvPr/>
        </p:nvSpPr>
        <p:spPr>
          <a:xfrm rot="2700000">
            <a:off x="4484654" y="4469870"/>
            <a:ext cx="1060225" cy="356737"/>
          </a:xfrm>
          <a:custGeom>
            <a:avLst/>
            <a:gdLst>
              <a:gd name="connsiteX0" fmla="*/ 0 w 1060224"/>
              <a:gd name="connsiteY0" fmla="*/ 178368 h 356736"/>
              <a:gd name="connsiteX1" fmla="*/ 178368 w 1060224"/>
              <a:gd name="connsiteY1" fmla="*/ 0 h 356736"/>
              <a:gd name="connsiteX2" fmla="*/ 178368 w 1060224"/>
              <a:gd name="connsiteY2" fmla="*/ 71347 h 356736"/>
              <a:gd name="connsiteX3" fmla="*/ 881856 w 1060224"/>
              <a:gd name="connsiteY3" fmla="*/ 71347 h 356736"/>
              <a:gd name="connsiteX4" fmla="*/ 881856 w 1060224"/>
              <a:gd name="connsiteY4" fmla="*/ 0 h 356736"/>
              <a:gd name="connsiteX5" fmla="*/ 1060224 w 1060224"/>
              <a:gd name="connsiteY5" fmla="*/ 178368 h 356736"/>
              <a:gd name="connsiteX6" fmla="*/ 881856 w 1060224"/>
              <a:gd name="connsiteY6" fmla="*/ 356736 h 356736"/>
              <a:gd name="connsiteX7" fmla="*/ 881856 w 1060224"/>
              <a:gd name="connsiteY7" fmla="*/ 285389 h 356736"/>
              <a:gd name="connsiteX8" fmla="*/ 178368 w 1060224"/>
              <a:gd name="connsiteY8" fmla="*/ 285389 h 356736"/>
              <a:gd name="connsiteX9" fmla="*/ 178368 w 1060224"/>
              <a:gd name="connsiteY9" fmla="*/ 356736 h 356736"/>
              <a:gd name="connsiteX10" fmla="*/ 0 w 1060224"/>
              <a:gd name="connsiteY10" fmla="*/ 178368 h 35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224" h="356736">
                <a:moveTo>
                  <a:pt x="1060224" y="178368"/>
                </a:moveTo>
                <a:lnTo>
                  <a:pt x="881856" y="356735"/>
                </a:lnTo>
                <a:lnTo>
                  <a:pt x="881856" y="285388"/>
                </a:lnTo>
                <a:lnTo>
                  <a:pt x="178368" y="285388"/>
                </a:lnTo>
                <a:lnTo>
                  <a:pt x="178368" y="356735"/>
                </a:lnTo>
                <a:lnTo>
                  <a:pt x="0" y="178368"/>
                </a:lnTo>
                <a:lnTo>
                  <a:pt x="178368" y="1"/>
                </a:lnTo>
                <a:lnTo>
                  <a:pt x="178368" y="71348"/>
                </a:lnTo>
                <a:lnTo>
                  <a:pt x="881856" y="71348"/>
                </a:lnTo>
                <a:lnTo>
                  <a:pt x="881856" y="1"/>
                </a:lnTo>
                <a:lnTo>
                  <a:pt x="1060224" y="17836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021" tIns="71347" rIns="107021" bIns="71347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500" kern="1200"/>
          </a:p>
        </p:txBody>
      </p:sp>
      <p:sp>
        <p:nvSpPr>
          <p:cNvPr id="15" name="Forme libre 14"/>
          <p:cNvSpPr/>
          <p:nvPr/>
        </p:nvSpPr>
        <p:spPr>
          <a:xfrm>
            <a:off x="3017337" y="3160434"/>
            <a:ext cx="2038495" cy="1019247"/>
          </a:xfrm>
          <a:custGeom>
            <a:avLst/>
            <a:gdLst>
              <a:gd name="connsiteX0" fmla="*/ 0 w 2038495"/>
              <a:gd name="connsiteY0" fmla="*/ 101925 h 1019247"/>
              <a:gd name="connsiteX1" fmla="*/ 101925 w 2038495"/>
              <a:gd name="connsiteY1" fmla="*/ 0 h 1019247"/>
              <a:gd name="connsiteX2" fmla="*/ 1936570 w 2038495"/>
              <a:gd name="connsiteY2" fmla="*/ 0 h 1019247"/>
              <a:gd name="connsiteX3" fmla="*/ 2038495 w 2038495"/>
              <a:gd name="connsiteY3" fmla="*/ 101925 h 1019247"/>
              <a:gd name="connsiteX4" fmla="*/ 2038495 w 2038495"/>
              <a:gd name="connsiteY4" fmla="*/ 917322 h 1019247"/>
              <a:gd name="connsiteX5" fmla="*/ 1936570 w 2038495"/>
              <a:gd name="connsiteY5" fmla="*/ 1019247 h 1019247"/>
              <a:gd name="connsiteX6" fmla="*/ 101925 w 2038495"/>
              <a:gd name="connsiteY6" fmla="*/ 1019247 h 1019247"/>
              <a:gd name="connsiteX7" fmla="*/ 0 w 2038495"/>
              <a:gd name="connsiteY7" fmla="*/ 917322 h 1019247"/>
              <a:gd name="connsiteX8" fmla="*/ 0 w 2038495"/>
              <a:gd name="connsiteY8" fmla="*/ 101925 h 101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495" h="1019247">
                <a:moveTo>
                  <a:pt x="0" y="101925"/>
                </a:moveTo>
                <a:cubicBezTo>
                  <a:pt x="0" y="45633"/>
                  <a:pt x="45633" y="0"/>
                  <a:pt x="101925" y="0"/>
                </a:cubicBezTo>
                <a:lnTo>
                  <a:pt x="1936570" y="0"/>
                </a:lnTo>
                <a:cubicBezTo>
                  <a:pt x="1992862" y="0"/>
                  <a:pt x="2038495" y="45633"/>
                  <a:pt x="2038495" y="101925"/>
                </a:cubicBezTo>
                <a:lnTo>
                  <a:pt x="2038495" y="917322"/>
                </a:lnTo>
                <a:cubicBezTo>
                  <a:pt x="2038495" y="973614"/>
                  <a:pt x="1992862" y="1019247"/>
                  <a:pt x="1936570" y="1019247"/>
                </a:cubicBezTo>
                <a:lnTo>
                  <a:pt x="101925" y="1019247"/>
                </a:lnTo>
                <a:cubicBezTo>
                  <a:pt x="45633" y="1019247"/>
                  <a:pt x="0" y="973614"/>
                  <a:pt x="0" y="917322"/>
                </a:cubicBezTo>
                <a:lnTo>
                  <a:pt x="0" y="1019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063" tIns="186063" rIns="186063" bIns="186063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4100" kern="1200" dirty="0" smtClean="0"/>
              <a:t>Parent</a:t>
            </a:r>
            <a:endParaRPr lang="fr-FR" sz="4100" kern="1200" dirty="0"/>
          </a:p>
        </p:txBody>
      </p:sp>
      <p:sp>
        <p:nvSpPr>
          <p:cNvPr id="16" name="Forme libre 15"/>
          <p:cNvSpPr/>
          <p:nvPr/>
        </p:nvSpPr>
        <p:spPr>
          <a:xfrm rot="18900000">
            <a:off x="4484654" y="2513508"/>
            <a:ext cx="1060224" cy="356736"/>
          </a:xfrm>
          <a:custGeom>
            <a:avLst/>
            <a:gdLst>
              <a:gd name="connsiteX0" fmla="*/ 0 w 1060224"/>
              <a:gd name="connsiteY0" fmla="*/ 178368 h 356736"/>
              <a:gd name="connsiteX1" fmla="*/ 178368 w 1060224"/>
              <a:gd name="connsiteY1" fmla="*/ 0 h 356736"/>
              <a:gd name="connsiteX2" fmla="*/ 178368 w 1060224"/>
              <a:gd name="connsiteY2" fmla="*/ 71347 h 356736"/>
              <a:gd name="connsiteX3" fmla="*/ 881856 w 1060224"/>
              <a:gd name="connsiteY3" fmla="*/ 71347 h 356736"/>
              <a:gd name="connsiteX4" fmla="*/ 881856 w 1060224"/>
              <a:gd name="connsiteY4" fmla="*/ 0 h 356736"/>
              <a:gd name="connsiteX5" fmla="*/ 1060224 w 1060224"/>
              <a:gd name="connsiteY5" fmla="*/ 178368 h 356736"/>
              <a:gd name="connsiteX6" fmla="*/ 881856 w 1060224"/>
              <a:gd name="connsiteY6" fmla="*/ 356736 h 356736"/>
              <a:gd name="connsiteX7" fmla="*/ 881856 w 1060224"/>
              <a:gd name="connsiteY7" fmla="*/ 285389 h 356736"/>
              <a:gd name="connsiteX8" fmla="*/ 178368 w 1060224"/>
              <a:gd name="connsiteY8" fmla="*/ 285389 h 356736"/>
              <a:gd name="connsiteX9" fmla="*/ 178368 w 1060224"/>
              <a:gd name="connsiteY9" fmla="*/ 356736 h 356736"/>
              <a:gd name="connsiteX10" fmla="*/ 0 w 1060224"/>
              <a:gd name="connsiteY10" fmla="*/ 178368 h 35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224" h="356736">
                <a:moveTo>
                  <a:pt x="0" y="178368"/>
                </a:moveTo>
                <a:lnTo>
                  <a:pt x="178368" y="0"/>
                </a:lnTo>
                <a:lnTo>
                  <a:pt x="178368" y="71347"/>
                </a:lnTo>
                <a:lnTo>
                  <a:pt x="881856" y="71347"/>
                </a:lnTo>
                <a:lnTo>
                  <a:pt x="881856" y="0"/>
                </a:lnTo>
                <a:lnTo>
                  <a:pt x="1060224" y="178368"/>
                </a:lnTo>
                <a:lnTo>
                  <a:pt x="881856" y="356736"/>
                </a:lnTo>
                <a:lnTo>
                  <a:pt x="881856" y="285389"/>
                </a:lnTo>
                <a:lnTo>
                  <a:pt x="178368" y="285389"/>
                </a:lnTo>
                <a:lnTo>
                  <a:pt x="178368" y="356736"/>
                </a:lnTo>
                <a:lnTo>
                  <a:pt x="0" y="17836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021" tIns="71346" rIns="107020" bIns="71347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500" kern="1200"/>
          </a:p>
        </p:txBody>
      </p:sp>
      <p:sp>
        <p:nvSpPr>
          <p:cNvPr id="3" name="Double flèche horizontale 2"/>
          <p:cNvSpPr/>
          <p:nvPr/>
        </p:nvSpPr>
        <p:spPr>
          <a:xfrm>
            <a:off x="5094514" y="3383278"/>
            <a:ext cx="1789612" cy="418011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Double flèche horizontale 4"/>
          <p:cNvSpPr/>
          <p:nvPr/>
        </p:nvSpPr>
        <p:spPr>
          <a:xfrm rot="16200000">
            <a:off x="5105559" y="3383277"/>
            <a:ext cx="1789612" cy="418011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E0815-3063-4500-A101-2C66537D160A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16" y="1131979"/>
            <a:ext cx="6319225" cy="5177228"/>
          </a:xfrm>
        </p:spPr>
      </p:pic>
      <p:grpSp>
        <p:nvGrpSpPr>
          <p:cNvPr id="5" name="Groupe 4"/>
          <p:cNvGrpSpPr/>
          <p:nvPr/>
        </p:nvGrpSpPr>
        <p:grpSpPr>
          <a:xfrm>
            <a:off x="1295591" y="1186673"/>
            <a:ext cx="2038495" cy="1019247"/>
            <a:chOff x="2941700" y="2288"/>
            <a:chExt cx="2038495" cy="1019247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941700" y="2288"/>
              <a:ext cx="2038495" cy="10192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2971553" y="32141"/>
              <a:ext cx="1978789" cy="9595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4100" kern="1200" dirty="0" smtClean="0"/>
                <a:t>As Admin</a:t>
              </a:r>
              <a:endParaRPr lang="fr-FR" sz="4100" kern="1200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4245752" y="3186857"/>
            <a:ext cx="111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Manage </a:t>
            </a:r>
          </a:p>
          <a:p>
            <a:r>
              <a:rPr lang="fr-FR" dirty="0" err="1" smtClean="0"/>
              <a:t>Teachers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287982" y="1928059"/>
            <a:ext cx="105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Manage</a:t>
            </a:r>
          </a:p>
          <a:p>
            <a:r>
              <a:rPr lang="fr-FR" dirty="0" smtClean="0"/>
              <a:t>Parents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970592" y="1957912"/>
            <a:ext cx="11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Manage</a:t>
            </a:r>
          </a:p>
          <a:p>
            <a:r>
              <a:rPr lang="fr-FR" dirty="0" err="1" smtClean="0"/>
              <a:t>Students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121778" y="3264201"/>
            <a:ext cx="105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Manage</a:t>
            </a:r>
          </a:p>
          <a:p>
            <a:r>
              <a:rPr lang="fr-FR" dirty="0" smtClean="0"/>
              <a:t>Classes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935586" y="3181256"/>
            <a:ext cx="106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Manage</a:t>
            </a:r>
          </a:p>
          <a:p>
            <a:r>
              <a:rPr lang="fr-FR" dirty="0" smtClean="0"/>
              <a:t>Notifications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507403" y="472021"/>
            <a:ext cx="5376793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660066"/>
                </a:solidFill>
                <a:latin typeface="Palatino"/>
                <a:cs typeface="Palatino"/>
              </a:rPr>
              <a:t>5- </a:t>
            </a:r>
            <a:r>
              <a:rPr lang="fr-FR" sz="4000" dirty="0" err="1">
                <a:solidFill>
                  <a:srgbClr val="660066"/>
                </a:solidFill>
                <a:latin typeface="Palatino"/>
                <a:cs typeface="Palatino"/>
              </a:rPr>
              <a:t>Logical</a:t>
            </a:r>
            <a:r>
              <a:rPr lang="fr-FR" sz="4000" dirty="0">
                <a:solidFill>
                  <a:srgbClr val="660066"/>
                </a:solidFill>
                <a:latin typeface="Palatino"/>
                <a:cs typeface="Palatino"/>
              </a:rPr>
              <a:t> architecture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792-E591-4A41-968B-3B6B8603FAA6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3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04" y="1008418"/>
            <a:ext cx="6448154" cy="5282857"/>
          </a:xfrm>
        </p:spPr>
      </p:pic>
      <p:grpSp>
        <p:nvGrpSpPr>
          <p:cNvPr id="5" name="Groupe 4"/>
          <p:cNvGrpSpPr/>
          <p:nvPr/>
        </p:nvGrpSpPr>
        <p:grpSpPr>
          <a:xfrm>
            <a:off x="1314167" y="1328869"/>
            <a:ext cx="2038495" cy="1019247"/>
            <a:chOff x="2941700" y="2288"/>
            <a:chExt cx="2038495" cy="1019247"/>
          </a:xfrm>
          <a:solidFill>
            <a:srgbClr val="0070C0"/>
          </a:solidFill>
        </p:grpSpPr>
        <p:sp>
          <p:nvSpPr>
            <p:cNvPr id="6" name="Rectangle à coins arrondis 5"/>
            <p:cNvSpPr/>
            <p:nvPr/>
          </p:nvSpPr>
          <p:spPr>
            <a:xfrm>
              <a:off x="2941700" y="2288"/>
              <a:ext cx="2038495" cy="101924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2971553" y="32141"/>
              <a:ext cx="1978789" cy="95954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4100" kern="1200" dirty="0" smtClean="0"/>
                <a:t>As </a:t>
              </a:r>
              <a:r>
                <a:rPr lang="fr-FR" sz="4100" kern="1200" dirty="0" err="1" smtClean="0"/>
                <a:t>teacher</a:t>
              </a:r>
              <a:endParaRPr lang="fr-FR" sz="4100" kern="1200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4240990" y="3191921"/>
            <a:ext cx="114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Manage </a:t>
            </a:r>
          </a:p>
          <a:p>
            <a:r>
              <a:rPr lang="fr-FR" dirty="0" smtClean="0"/>
              <a:t>Marks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253664" y="1854727"/>
            <a:ext cx="114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Manage </a:t>
            </a:r>
          </a:p>
          <a:p>
            <a:r>
              <a:rPr lang="fr-FR" dirty="0" smtClean="0"/>
              <a:t>Courses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191575" y="1720592"/>
            <a:ext cx="108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Manage</a:t>
            </a:r>
            <a:endParaRPr lang="fr-FR" dirty="0"/>
          </a:p>
          <a:p>
            <a:r>
              <a:rPr lang="fr-FR" dirty="0" smtClean="0"/>
              <a:t>Home_</a:t>
            </a:r>
          </a:p>
          <a:p>
            <a:r>
              <a:rPr lang="fr-FR" dirty="0" err="1" smtClean="0"/>
              <a:t>works</a:t>
            </a:r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6186829" y="3191920"/>
            <a:ext cx="102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Consult</a:t>
            </a:r>
            <a:endParaRPr lang="fr-FR" dirty="0" smtClean="0"/>
          </a:p>
          <a:p>
            <a:r>
              <a:rPr lang="fr-FR" dirty="0" err="1" smtClean="0"/>
              <a:t>Notif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097301" y="3176764"/>
            <a:ext cx="115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Send</a:t>
            </a:r>
            <a:r>
              <a:rPr lang="fr-FR" dirty="0" smtClean="0"/>
              <a:t> Message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478864" y="390918"/>
            <a:ext cx="5376793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660066"/>
                </a:solidFill>
                <a:latin typeface="Palatino"/>
                <a:cs typeface="Palatino"/>
              </a:rPr>
              <a:t>5- </a:t>
            </a:r>
            <a:r>
              <a:rPr lang="fr-FR" sz="4000" dirty="0" err="1">
                <a:solidFill>
                  <a:srgbClr val="660066"/>
                </a:solidFill>
                <a:latin typeface="Palatino"/>
                <a:cs typeface="Palatino"/>
              </a:rPr>
              <a:t>Logical</a:t>
            </a:r>
            <a:r>
              <a:rPr lang="fr-FR" sz="4000" dirty="0">
                <a:solidFill>
                  <a:srgbClr val="660066"/>
                </a:solidFill>
                <a:latin typeface="Palatino"/>
                <a:cs typeface="Palatino"/>
              </a:rPr>
              <a:t> architecture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501B8-D3CF-4DC0-AB88-DBB011E324B0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3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16" y="964351"/>
            <a:ext cx="6501941" cy="5326924"/>
          </a:xfrm>
        </p:spPr>
      </p:pic>
      <p:grpSp>
        <p:nvGrpSpPr>
          <p:cNvPr id="5" name="Groupe 4"/>
          <p:cNvGrpSpPr/>
          <p:nvPr/>
        </p:nvGrpSpPr>
        <p:grpSpPr>
          <a:xfrm>
            <a:off x="1295591" y="1312188"/>
            <a:ext cx="2038495" cy="1019247"/>
            <a:chOff x="2941700" y="2288"/>
            <a:chExt cx="2038495" cy="1019247"/>
          </a:xfrm>
          <a:solidFill>
            <a:srgbClr val="92D050"/>
          </a:solidFill>
        </p:grpSpPr>
        <p:sp>
          <p:nvSpPr>
            <p:cNvPr id="6" name="Rectangle à coins arrondis 5"/>
            <p:cNvSpPr/>
            <p:nvPr/>
          </p:nvSpPr>
          <p:spPr>
            <a:xfrm>
              <a:off x="2941700" y="2288"/>
              <a:ext cx="2038495" cy="101924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2971553" y="32141"/>
              <a:ext cx="1978789" cy="95954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4100" kern="1200" dirty="0" smtClean="0"/>
                <a:t>As parent</a:t>
              </a:r>
              <a:endParaRPr lang="fr-FR" sz="4100" kern="1200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4419386" y="3092057"/>
            <a:ext cx="1117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Update </a:t>
            </a:r>
          </a:p>
          <a:p>
            <a:r>
              <a:rPr lang="fr-FR" dirty="0" smtClean="0"/>
              <a:t>Profil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23865" y="2916064"/>
            <a:ext cx="13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Consult</a:t>
            </a:r>
            <a:r>
              <a:rPr lang="fr-FR" dirty="0" smtClean="0"/>
              <a:t> /</a:t>
            </a:r>
          </a:p>
          <a:p>
            <a:r>
              <a:rPr lang="fr-FR" dirty="0" err="1" smtClean="0"/>
              <a:t>response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Notif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100339" y="2916064"/>
            <a:ext cx="13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Consult</a:t>
            </a:r>
            <a:r>
              <a:rPr lang="fr-FR" dirty="0" smtClean="0"/>
              <a:t>/</a:t>
            </a:r>
          </a:p>
          <a:p>
            <a:r>
              <a:rPr lang="fr-FR" dirty="0" err="1" smtClean="0"/>
              <a:t>response</a:t>
            </a:r>
            <a:r>
              <a:rPr lang="fr-FR" dirty="0" smtClean="0"/>
              <a:t> </a:t>
            </a:r>
          </a:p>
          <a:p>
            <a:r>
              <a:rPr lang="fr-FR" dirty="0" smtClean="0"/>
              <a:t>Message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542865" y="303074"/>
            <a:ext cx="5376793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660066"/>
                </a:solidFill>
                <a:latin typeface="Palatino"/>
                <a:cs typeface="Palatino"/>
              </a:rPr>
              <a:t>5- </a:t>
            </a:r>
            <a:r>
              <a:rPr lang="fr-FR" sz="4000" dirty="0" err="1">
                <a:solidFill>
                  <a:srgbClr val="660066"/>
                </a:solidFill>
                <a:latin typeface="Palatino"/>
                <a:cs typeface="Palatino"/>
              </a:rPr>
              <a:t>Logical</a:t>
            </a:r>
            <a:r>
              <a:rPr lang="fr-FR" sz="4000" dirty="0">
                <a:solidFill>
                  <a:srgbClr val="660066"/>
                </a:solidFill>
                <a:latin typeface="Palatino"/>
                <a:cs typeface="Palatino"/>
              </a:rPr>
              <a:t> architecture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310229" y="1781906"/>
            <a:ext cx="1140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Consult</a:t>
            </a:r>
            <a:r>
              <a:rPr lang="fr-FR" dirty="0" smtClean="0"/>
              <a:t> </a:t>
            </a:r>
          </a:p>
          <a:p>
            <a:r>
              <a:rPr lang="fr-FR" dirty="0" smtClean="0"/>
              <a:t>Home </a:t>
            </a:r>
          </a:p>
          <a:p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176676" y="1781906"/>
            <a:ext cx="1037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Upload</a:t>
            </a:r>
            <a:endParaRPr lang="fr-FR" dirty="0" smtClean="0"/>
          </a:p>
          <a:p>
            <a:r>
              <a:rPr lang="fr-FR" dirty="0" smtClean="0"/>
              <a:t>Home </a:t>
            </a:r>
          </a:p>
          <a:p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59A3A-A0D6-4A5F-A5C3-76AE96EA1888}" type="datetime8">
              <a:rPr lang="fr-BE" smtClean="0"/>
              <a:t>03-03-23 12:49</a:t>
            </a:fld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6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Rétrospectiv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2974</TotalTime>
  <Words>284</Words>
  <Application>Microsoft Office PowerPoint</Application>
  <PresentationFormat>Grand écran</PresentationFormat>
  <Paragraphs>132</Paragraphs>
  <Slides>20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Palatino</vt:lpstr>
      <vt:lpstr>Wingdings</vt:lpstr>
      <vt:lpstr>Rétrospective</vt:lpstr>
      <vt:lpstr>School Management System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92</cp:revision>
  <dcterms:created xsi:type="dcterms:W3CDTF">2023-02-23T08:43:18Z</dcterms:created>
  <dcterms:modified xsi:type="dcterms:W3CDTF">2023-03-04T10:02:44Z</dcterms:modified>
</cp:coreProperties>
</file>